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20"/>
  </p:notesMasterIdLst>
  <p:sldIdLst>
    <p:sldId id="256" r:id="rId2"/>
    <p:sldId id="270" r:id="rId3"/>
    <p:sldId id="262" r:id="rId4"/>
    <p:sldId id="263" r:id="rId5"/>
    <p:sldId id="264" r:id="rId6"/>
    <p:sldId id="265" r:id="rId7"/>
    <p:sldId id="267" r:id="rId8"/>
    <p:sldId id="266" r:id="rId9"/>
    <p:sldId id="271" r:id="rId10"/>
    <p:sldId id="257" r:id="rId11"/>
    <p:sldId id="272" r:id="rId12"/>
    <p:sldId id="273" r:id="rId13"/>
    <p:sldId id="274" r:id="rId14"/>
    <p:sldId id="259" r:id="rId15"/>
    <p:sldId id="260" r:id="rId16"/>
    <p:sldId id="261" r:id="rId17"/>
    <p:sldId id="277" r:id="rId18"/>
    <p:sldId id="276"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Shape 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 name="Shape 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Intro– Army</a:t>
            </a:r>
            <a:r>
              <a:rPr lang="en-US" baseline="0" dirty="0"/>
              <a:t> kid, lived in Germany, married, have two kids at the Intermediate school.</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FCDE722D-954E-481E-BB89-C50670C48FF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Most writers are not rich, and can’t make a living income from their books alone.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Intro– Army</a:t>
            </a:r>
            <a:r>
              <a:rPr lang="en-US" baseline="0" dirty="0"/>
              <a:t> kid, lived in Germany, married, have two kids at the Intermediate school.</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FCDE722D-954E-481E-BB89-C50670C48FFB}"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 name="Shape 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 name="Shape 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 name="Shape 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Don’t get overwhelmed. Personal</a:t>
            </a:r>
            <a:r>
              <a:rPr lang="en-US" baseline="0" dirty="0"/>
              <a:t> narrative make writing easier to start with. Just tell what happened.</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 name="Shape 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Don’t get overwhelmed. Personal</a:t>
            </a:r>
            <a:r>
              <a:rPr lang="en-US" baseline="0" dirty="0"/>
              <a:t> narrative make writing easier to start with. Just tell what happened.</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2286"/>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8859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114550"/>
            <a:ext cx="6400800" cy="131445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9D21D778-B565-4D7E-94D7-64010A445B68}" type="datetimeFigureOut">
              <a:rPr lang="en-US" smtClean="0"/>
              <a:pPr/>
              <a:t>9/19/2018</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1815084"/>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8" name="Title 7"/>
          <p:cNvSpPr>
            <a:spLocks noGrp="1"/>
          </p:cNvSpPr>
          <p:nvPr>
            <p:ph type="ctrTitle"/>
          </p:nvPr>
        </p:nvSpPr>
        <p:spPr>
          <a:xfrm>
            <a:off x="685800" y="285750"/>
            <a:ext cx="7772400" cy="131445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9/19/2018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802505" y="2458593"/>
            <a:ext cx="468401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194322"/>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2265188"/>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2257426"/>
            <a:ext cx="457200" cy="330994"/>
          </a:xfrm>
        </p:spPr>
        <p:txBody>
          <a:bodyPr/>
          <a:lstStyle/>
          <a:p>
            <a:fld id="{2C6B1FF6-39B9-40F5-8B67-33C6354A3D4F}" type="slidenum">
              <a:rPr kumimoji="0" lang="en-US" smtClean="0"/>
              <a:pPr/>
              <a:t>‹#›</a:t>
            </a:fld>
            <a:endParaRPr kumimoji="0" lang="en-US" dirty="0"/>
          </a:p>
        </p:txBody>
      </p:sp>
      <p:sp>
        <p:nvSpPr>
          <p:cNvPr id="3" name="Vertical Text Placeholder 2"/>
          <p:cNvSpPr>
            <a:spLocks noGrp="1"/>
          </p:cNvSpPr>
          <p:nvPr>
            <p:ph type="body" orient="vert" idx="1"/>
          </p:nvPr>
        </p:nvSpPr>
        <p:spPr>
          <a:xfrm>
            <a:off x="304800" y="228600"/>
            <a:ext cx="6553200" cy="43660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9/19/2018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228601"/>
            <a:ext cx="1447800" cy="4388644"/>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57200" y="205978"/>
            <a:ext cx="8229600" cy="85725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3" name="Shape 13"/>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lvl="0">
              <a:spcBef>
                <a:spcPts val="0"/>
              </a:spcBef>
              <a:buChar char="●"/>
              <a:defRPr/>
            </a:lvl1pPr>
            <a:lvl2pPr lvl="1">
              <a:spcBef>
                <a:spcPts val="0"/>
              </a:spcBef>
              <a:buChar char="○"/>
              <a:defRPr/>
            </a:lvl2pPr>
            <a:lvl3pPr lvl="2">
              <a:spcBef>
                <a:spcPts val="0"/>
              </a:spcBef>
              <a:buChar char="■"/>
              <a:defRPr/>
            </a:lvl3pPr>
            <a:lvl4pPr lvl="3">
              <a:spcBef>
                <a:spcPts val="0"/>
              </a:spcBef>
              <a:buChar char="●"/>
              <a:defRPr/>
            </a:lvl4pPr>
            <a:lvl5pPr lvl="4">
              <a:spcBef>
                <a:spcPts val="0"/>
              </a:spcBef>
              <a:buChar char="○"/>
              <a:defRPr/>
            </a:lvl5pPr>
            <a:lvl6pPr lvl="5">
              <a:spcBef>
                <a:spcPts val="0"/>
              </a:spcBef>
              <a:buChar char="■"/>
              <a:defRPr/>
            </a:lvl6pPr>
            <a:lvl7pPr lvl="6">
              <a:spcBef>
                <a:spcPts val="0"/>
              </a:spcBef>
              <a:buChar char="●"/>
              <a:defRPr/>
            </a:lvl7pPr>
            <a:lvl8pPr lvl="7">
              <a:spcBef>
                <a:spcPts val="0"/>
              </a:spcBef>
              <a:buChar char="○"/>
              <a:defRPr/>
            </a:lvl8pPr>
            <a:lvl9pPr lvl="8">
              <a:spcBef>
                <a:spcPts val="0"/>
              </a:spcBef>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C156B41E-E840-4F74-B5A3-7BB51A25E3D4}" type="datetimeFigureOut">
              <a:rPr lang="en-US" smtClean="0"/>
              <a:pPr/>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769779"/>
            <a:ext cx="457200" cy="330994"/>
          </a:xfrm>
        </p:spPr>
        <p:txBody>
          <a:bodyPr/>
          <a:lstStyle/>
          <a:p>
            <a:fld id="{CFE7F64B-5C01-4BA3-8964-6E808DC0AB70}" type="slidenum">
              <a:rPr lang="en-US" smtClean="0"/>
              <a:pPr/>
              <a:t>‹#›</a:t>
            </a:fld>
            <a:endParaRPr lang="en-US"/>
          </a:p>
        </p:txBody>
      </p:sp>
      <p:sp>
        <p:nvSpPr>
          <p:cNvPr id="8" name="Content Placeholder 7"/>
          <p:cNvSpPr>
            <a:spLocks noGrp="1"/>
          </p:cNvSpPr>
          <p:nvPr>
            <p:ph sz="quarter" idx="1"/>
          </p:nvPr>
        </p:nvSpPr>
        <p:spPr>
          <a:xfrm>
            <a:off x="301752" y="1145286"/>
            <a:ext cx="850392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4288"/>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1714500"/>
            <a:ext cx="8833104" cy="228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06764"/>
            <a:ext cx="8833104" cy="1604772"/>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057400"/>
            <a:ext cx="6480174" cy="1254919"/>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9/19/2018</a:t>
            </a:fld>
            <a:endParaRPr lang="en-US"/>
          </a:p>
        </p:txBody>
      </p:sp>
      <p:sp>
        <p:nvSpPr>
          <p:cNvPr id="8" name="Straight Connector 7"/>
          <p:cNvSpPr>
            <a:spLocks noChangeShapeType="1"/>
          </p:cNvSpPr>
          <p:nvPr/>
        </p:nvSpPr>
        <p:spPr bwMode="auto">
          <a:xfrm>
            <a:off x="152400" y="18288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2" name="Title 1"/>
          <p:cNvSpPr>
            <a:spLocks noGrp="1"/>
          </p:cNvSpPr>
          <p:nvPr>
            <p:ph type="title"/>
          </p:nvPr>
        </p:nvSpPr>
        <p:spPr>
          <a:xfrm>
            <a:off x="722313" y="400050"/>
            <a:ext cx="7772400" cy="1143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171450"/>
            <a:ext cx="8534400" cy="569214"/>
          </a:xfrm>
        </p:spPr>
        <p:txBody>
          <a:bodyPr/>
          <a:lstStyle/>
          <a:p>
            <a:r>
              <a:rPr kumimoji="0" lang="en-US"/>
              <a:t>Click to edit Master title style</a:t>
            </a:r>
          </a:p>
        </p:txBody>
      </p:sp>
      <p:sp>
        <p:nvSpPr>
          <p:cNvPr id="5" name="Date Placeholder 4"/>
          <p:cNvSpPr>
            <a:spLocks noGrp="1"/>
          </p:cNvSpPr>
          <p:nvPr>
            <p:ph type="dt" sz="half" idx="10"/>
          </p:nvPr>
        </p:nvSpPr>
        <p:spPr>
          <a:xfrm>
            <a:off x="5791200" y="4807458"/>
            <a:ext cx="3044952" cy="274320"/>
          </a:xfrm>
        </p:spPr>
        <p:txBody>
          <a:bodyPr/>
          <a:lstStyle/>
          <a:p>
            <a:fld id="{9D21D778-B565-4D7E-94D7-64010A445B68}" type="datetimeFigureOut">
              <a:rPr lang="en-US" smtClean="0"/>
              <a:pPr/>
              <a:t>9/19/2018</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a:p>
        </p:txBody>
      </p:sp>
      <p:sp>
        <p:nvSpPr>
          <p:cNvPr id="8" name="Straight Connector 7"/>
          <p:cNvSpPr>
            <a:spLocks noChangeShapeType="1"/>
          </p:cNvSpPr>
          <p:nvPr/>
        </p:nvSpPr>
        <p:spPr bwMode="auto">
          <a:xfrm flipV="1">
            <a:off x="4563081" y="1181739"/>
            <a:ext cx="8921" cy="361466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028700"/>
            <a:ext cx="4038600" cy="3511296"/>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028700"/>
            <a:ext cx="4038600" cy="3511296"/>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1650206"/>
            <a:ext cx="0" cy="3140964"/>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0858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028700"/>
            <a:ext cx="8833104" cy="6858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4793742"/>
            <a:ext cx="8833104" cy="233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143000"/>
            <a:ext cx="4040188" cy="549731"/>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1" y="1143000"/>
            <a:ext cx="4041775" cy="54864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9D21D778-B565-4D7E-94D7-64010A445B68}" type="datetimeFigureOut">
              <a:rPr lang="en-US" smtClean="0"/>
              <a:pPr/>
              <a:t>9/19/2018</a:t>
            </a:fld>
            <a:endParaRPr lang="en-US"/>
          </a:p>
        </p:txBody>
      </p:sp>
      <p:sp>
        <p:nvSpPr>
          <p:cNvPr id="8" name="Footer Placeholder 7"/>
          <p:cNvSpPr>
            <a:spLocks noGrp="1"/>
          </p:cNvSpPr>
          <p:nvPr>
            <p:ph type="ftr" sz="quarter" idx="11"/>
          </p:nvPr>
        </p:nvSpPr>
        <p:spPr>
          <a:xfrm>
            <a:off x="304800" y="4807458"/>
            <a:ext cx="3581400" cy="274320"/>
          </a:xfrm>
        </p:spPr>
        <p:txBody>
          <a:bodyPr/>
          <a:lstStyle/>
          <a:p>
            <a:endParaRPr kumimoji="0" lang="en-US"/>
          </a:p>
        </p:txBody>
      </p:sp>
      <p:sp>
        <p:nvSpPr>
          <p:cNvPr id="15" name="Straight Connector 14"/>
          <p:cNvSpPr>
            <a:spLocks noChangeShapeType="1"/>
          </p:cNvSpPr>
          <p:nvPr/>
        </p:nvSpPr>
        <p:spPr bwMode="auto">
          <a:xfrm>
            <a:off x="152400" y="96012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1853537"/>
            <a:ext cx="4041648" cy="286380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1853537"/>
            <a:ext cx="4038600" cy="286664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781812"/>
            <a:ext cx="457200" cy="330994"/>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D21D778-B565-4D7E-94D7-64010A445B68}" type="datetimeFigureOut">
              <a:rPr lang="en-US" smtClean="0"/>
              <a:pPr/>
              <a:t>9/19/2018</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777015"/>
            <a:ext cx="457200" cy="330994"/>
          </a:xfrm>
        </p:spPr>
        <p:txBody>
          <a:bodyPr/>
          <a:lstStyle/>
          <a:p>
            <a:fld id="{2C6B1FF6-39B9-40F5-8B67-33C6354A3D4F}" type="slidenum">
              <a:rPr kumimoji="0" lang="en-US" smtClean="0"/>
              <a:pPr/>
              <a:t>‹#›</a:t>
            </a:fld>
            <a:endParaRPr kumimoji="0" 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18872"/>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D21D778-B565-4D7E-94D7-64010A445B68}" type="datetimeFigureOut">
              <a:rPr lang="en-US" smtClean="0"/>
              <a:pPr/>
              <a:t>9/19/2018</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4743450"/>
            <a:ext cx="609600" cy="330993"/>
          </a:xfrm>
        </p:spPr>
        <p:txBody>
          <a:bodyPr/>
          <a:lstStyle>
            <a:lvl1pPr>
              <a:defRPr>
                <a:solidFill>
                  <a:srgbClr val="FFFFFF"/>
                </a:solidFill>
              </a:defRPr>
            </a:lvl1pPr>
          </a:lstStyle>
          <a:p>
            <a:fld id="{2C6B1FF6-39B9-40F5-8B67-33C6354A3D4F}" type="slidenum">
              <a:rPr kumimoji="0" lang="en-US" smtClean="0"/>
              <a:pPr/>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14300"/>
            <a:ext cx="8833104" cy="2286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8915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685800"/>
            <a:ext cx="2362200" cy="74295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485901"/>
            <a:ext cx="2362200" cy="3108722"/>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514350"/>
            <a:ext cx="5638800" cy="40576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234554"/>
            <a:ext cx="457200" cy="330994"/>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D21D778-B565-4D7E-94D7-64010A445B68}" type="datetimeFigureOut">
              <a:rPr lang="en-US" smtClean="0"/>
              <a:pPr/>
              <a:t>9/19/2018</a:t>
            </a:fld>
            <a:endParaRPr lang="en-US"/>
          </a:p>
        </p:txBody>
      </p:sp>
      <p:sp>
        <p:nvSpPr>
          <p:cNvPr id="6" name="Footer Placeholder 5"/>
          <p:cNvSpPr>
            <a:spLocks noGrp="1"/>
          </p:cNvSpPr>
          <p:nvPr>
            <p:ph type="ftr" sz="quarter" idx="11"/>
          </p:nvPr>
        </p:nvSpPr>
        <p:spPr>
          <a:xfrm>
            <a:off x="301752" y="4808136"/>
            <a:ext cx="3383280" cy="27432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14300"/>
            <a:ext cx="8833104" cy="226314"/>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234554"/>
            <a:ext cx="457200" cy="330994"/>
          </a:xfrm>
        </p:spPr>
        <p:txBody>
          <a:bodyPr/>
          <a:lstStyle/>
          <a:p>
            <a:fld id="{2C6B1FF6-39B9-40F5-8B67-33C6354A3D4F}" type="slidenum">
              <a:rPr kumimoji="0" lang="en-US" smtClean="0"/>
              <a:pPr/>
              <a:t>‹#›</a:t>
            </a:fld>
            <a:endParaRPr kumimoji="0" lang="en-US" dirty="0"/>
          </a:p>
        </p:txBody>
      </p:sp>
      <p:sp>
        <p:nvSpPr>
          <p:cNvPr id="2" name="Title 1"/>
          <p:cNvSpPr>
            <a:spLocks noGrp="1"/>
          </p:cNvSpPr>
          <p:nvPr>
            <p:ph type="title"/>
          </p:nvPr>
        </p:nvSpPr>
        <p:spPr>
          <a:xfrm>
            <a:off x="3000375" y="3771900"/>
            <a:ext cx="5867400" cy="9144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457200"/>
            <a:ext cx="5867400" cy="32004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742950"/>
            <a:ext cx="2438400" cy="394335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4803738"/>
            <a:ext cx="3044952" cy="274320"/>
          </a:xfrm>
        </p:spPr>
        <p:txBody>
          <a:bodyPr/>
          <a:lstStyle/>
          <a:p>
            <a:fld id="{9D21D778-B565-4D7E-94D7-64010A445B68}" type="datetimeFigureOut">
              <a:rPr lang="en-US" smtClean="0"/>
              <a:pPr/>
              <a:t>9/19/2018</a:t>
            </a:fld>
            <a:endParaRPr lang="en-US" dirty="0"/>
          </a:p>
        </p:txBody>
      </p:sp>
      <p:sp>
        <p:nvSpPr>
          <p:cNvPr id="6" name="Footer Placeholder 5"/>
          <p:cNvSpPr>
            <a:spLocks noGrp="1"/>
          </p:cNvSpPr>
          <p:nvPr>
            <p:ph type="ftr" sz="quarter" idx="11"/>
          </p:nvPr>
        </p:nvSpPr>
        <p:spPr>
          <a:xfrm>
            <a:off x="301752" y="4808136"/>
            <a:ext cx="3584448" cy="274320"/>
          </a:xfrm>
        </p:spPr>
        <p:txBody>
          <a:bodyPr/>
          <a:lstStyle/>
          <a:p>
            <a:endParaRPr kumimoji="0" 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9144000" cy="104502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4803738"/>
            <a:ext cx="3044952" cy="27432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9/19/2018</a:t>
            </a:fld>
            <a:endParaRPr lang="en-US" sz="1400" dirty="0">
              <a:solidFill>
                <a:srgbClr val="FFFFFF"/>
              </a:solidFill>
            </a:endParaRPr>
          </a:p>
        </p:txBody>
      </p:sp>
      <p:sp>
        <p:nvSpPr>
          <p:cNvPr id="3" name="Footer Placeholder 2"/>
          <p:cNvSpPr>
            <a:spLocks noGrp="1"/>
          </p:cNvSpPr>
          <p:nvPr>
            <p:ph type="ftr" sz="quarter" idx="3"/>
          </p:nvPr>
        </p:nvSpPr>
        <p:spPr>
          <a:xfrm>
            <a:off x="304800" y="4808136"/>
            <a:ext cx="3581400" cy="27432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957557"/>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780131"/>
            <a:ext cx="457200" cy="330994"/>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171450"/>
            <a:ext cx="8534400" cy="569214"/>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143000"/>
            <a:ext cx="8534400" cy="3449574"/>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Shape 27"/>
          <p:cNvSpPr txBox="1">
            <a:spLocks noGrp="1"/>
          </p:cNvSpPr>
          <p:nvPr>
            <p:ph type="ctrTitle"/>
          </p:nvPr>
        </p:nvSpPr>
        <p:spPr>
          <a:xfrm>
            <a:off x="762000" y="285750"/>
            <a:ext cx="7772400" cy="1159856"/>
          </a:xfrm>
          <a:prstGeom prst="rect">
            <a:avLst/>
          </a:prstGeom>
        </p:spPr>
        <p:txBody>
          <a:bodyPr lIns="91425" tIns="91425" rIns="91425" bIns="91425" anchor="b" anchorCtr="0">
            <a:noAutofit/>
          </a:bodyPr>
          <a:lstStyle/>
          <a:p>
            <a:pPr lvl="0" rtl="0">
              <a:spcBef>
                <a:spcPts val="0"/>
              </a:spcBef>
              <a:buNone/>
            </a:pPr>
            <a:r>
              <a:rPr lang="en" dirty="0">
                <a:solidFill>
                  <a:srgbClr val="0000FF"/>
                </a:solidFill>
                <a:latin typeface="Comic Sans MS"/>
                <a:ea typeface="Comic Sans MS"/>
                <a:cs typeface="Comic Sans MS"/>
                <a:sym typeface="Comic Sans MS"/>
              </a:rPr>
              <a:t>The Truth about Writing</a:t>
            </a:r>
          </a:p>
        </p:txBody>
      </p:sp>
      <p:pic>
        <p:nvPicPr>
          <p:cNvPr id="4" name="Picture 3" descr="girl-354579_1920.jpg"/>
          <p:cNvPicPr>
            <a:picLocks noChangeAspect="1"/>
          </p:cNvPicPr>
          <p:nvPr/>
        </p:nvPicPr>
        <p:blipFill>
          <a:blip r:embed="rId3"/>
          <a:stretch>
            <a:fillRect/>
          </a:stretch>
        </p:blipFill>
        <p:spPr>
          <a:xfrm>
            <a:off x="2286000" y="2114550"/>
            <a:ext cx="4162425" cy="27749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81000" y="209550"/>
            <a:ext cx="8229600" cy="548878"/>
          </a:xfrm>
          <a:prstGeom prst="rect">
            <a:avLst/>
          </a:prstGeom>
        </p:spPr>
        <p:txBody>
          <a:bodyPr lIns="91425" tIns="91425" rIns="91425" bIns="91425" anchor="b" anchorCtr="0">
            <a:noAutofit/>
          </a:bodyPr>
          <a:lstStyle/>
          <a:p>
            <a:pPr lvl="0">
              <a:spcBef>
                <a:spcPts val="0"/>
              </a:spcBef>
              <a:buNone/>
            </a:pPr>
            <a:r>
              <a:rPr lang="en" dirty="0">
                <a:solidFill>
                  <a:srgbClr val="0000FF"/>
                </a:solidFill>
                <a:latin typeface="Comic Sans MS"/>
                <a:ea typeface="Comic Sans MS"/>
                <a:cs typeface="Comic Sans MS"/>
                <a:sym typeface="Comic Sans MS"/>
              </a:rPr>
              <a:t>Writers </a:t>
            </a:r>
            <a:r>
              <a:rPr lang="en" i="1" dirty="0">
                <a:solidFill>
                  <a:srgbClr val="FF0000"/>
                </a:solidFill>
                <a:latin typeface="Comic Sans MS"/>
                <a:ea typeface="Comic Sans MS"/>
                <a:cs typeface="Comic Sans MS"/>
                <a:sym typeface="Comic Sans MS"/>
              </a:rPr>
              <a:t>brainstorm ideas:</a:t>
            </a:r>
            <a:r>
              <a:rPr lang="en" dirty="0">
                <a:solidFill>
                  <a:srgbClr val="0000FF"/>
                </a:solidFill>
                <a:latin typeface="Comic Sans MS"/>
                <a:ea typeface="Comic Sans MS"/>
                <a:cs typeface="Comic Sans MS"/>
                <a:sym typeface="Comic Sans MS"/>
              </a:rPr>
              <a:t> </a:t>
            </a:r>
          </a:p>
        </p:txBody>
      </p:sp>
      <p:sp>
        <p:nvSpPr>
          <p:cNvPr id="4" name="TextBox 3"/>
          <p:cNvSpPr txBox="1"/>
          <p:nvPr/>
        </p:nvSpPr>
        <p:spPr>
          <a:xfrm>
            <a:off x="1371600" y="1047750"/>
            <a:ext cx="6400800" cy="3539430"/>
          </a:xfrm>
          <a:prstGeom prst="rect">
            <a:avLst/>
          </a:prstGeom>
          <a:noFill/>
        </p:spPr>
        <p:txBody>
          <a:bodyPr wrap="square" rtlCol="0">
            <a:spAutoFit/>
          </a:bodyPr>
          <a:lstStyle/>
          <a:p>
            <a:r>
              <a:rPr lang="en-US" sz="2800" dirty="0"/>
              <a:t>You know about lots of things. You are an expert. A </a:t>
            </a:r>
            <a:r>
              <a:rPr lang="en-US" sz="2800" dirty="0">
                <a:solidFill>
                  <a:srgbClr val="FF0000"/>
                </a:solidFill>
              </a:rPr>
              <a:t>boss.  </a:t>
            </a:r>
            <a:r>
              <a:rPr lang="en-US" sz="2800" dirty="0"/>
              <a:t>Make a list of those things you know about. </a:t>
            </a:r>
          </a:p>
          <a:p>
            <a:endParaRPr lang="en-US" sz="2800" dirty="0"/>
          </a:p>
          <a:p>
            <a:r>
              <a:rPr lang="en-US" sz="2800" dirty="0"/>
              <a:t>These are good topics to start with:</a:t>
            </a:r>
          </a:p>
          <a:p>
            <a:endParaRPr lang="en-US" sz="2800" dirty="0"/>
          </a:p>
          <a:p>
            <a:r>
              <a:rPr lang="en-US" sz="2800" dirty="0"/>
              <a:t>Family, hobbies, pets, trips you’ve taken, sports you play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81000" y="285750"/>
            <a:ext cx="8229600" cy="548878"/>
          </a:xfrm>
          <a:prstGeom prst="rect">
            <a:avLst/>
          </a:prstGeom>
        </p:spPr>
        <p:txBody>
          <a:bodyPr lIns="91425" tIns="91425" rIns="91425" bIns="91425" anchor="b" anchorCtr="0">
            <a:noAutofit/>
          </a:bodyPr>
          <a:lstStyle/>
          <a:p>
            <a:pPr lvl="0">
              <a:spcBef>
                <a:spcPts val="0"/>
              </a:spcBef>
              <a:buNone/>
            </a:pPr>
            <a:r>
              <a:rPr lang="en" dirty="0">
                <a:solidFill>
                  <a:srgbClr val="0000FF"/>
                </a:solidFill>
                <a:latin typeface="Comic Sans MS"/>
                <a:ea typeface="Comic Sans MS"/>
                <a:cs typeface="Comic Sans MS"/>
                <a:sym typeface="Comic Sans MS"/>
              </a:rPr>
              <a:t>Writers </a:t>
            </a:r>
            <a:r>
              <a:rPr lang="en" i="1" dirty="0">
                <a:solidFill>
                  <a:srgbClr val="FF0000"/>
                </a:solidFill>
                <a:latin typeface="Comic Sans MS"/>
                <a:ea typeface="Comic Sans MS"/>
                <a:cs typeface="Comic Sans MS"/>
                <a:sym typeface="Comic Sans MS"/>
              </a:rPr>
              <a:t>pick a Goldilocks topic:</a:t>
            </a:r>
            <a:r>
              <a:rPr lang="en" dirty="0">
                <a:solidFill>
                  <a:srgbClr val="0000FF"/>
                </a:solidFill>
                <a:latin typeface="Comic Sans MS"/>
                <a:ea typeface="Comic Sans MS"/>
                <a:cs typeface="Comic Sans MS"/>
                <a:sym typeface="Comic Sans MS"/>
              </a:rPr>
              <a:t> </a:t>
            </a:r>
          </a:p>
        </p:txBody>
      </p:sp>
      <p:sp>
        <p:nvSpPr>
          <p:cNvPr id="4" name="TextBox 3"/>
          <p:cNvSpPr txBox="1"/>
          <p:nvPr/>
        </p:nvSpPr>
        <p:spPr>
          <a:xfrm>
            <a:off x="990600" y="1581150"/>
            <a:ext cx="7086600" cy="2677656"/>
          </a:xfrm>
          <a:prstGeom prst="rect">
            <a:avLst/>
          </a:prstGeom>
          <a:noFill/>
        </p:spPr>
        <p:txBody>
          <a:bodyPr wrap="square" rtlCol="0">
            <a:spAutoFit/>
          </a:bodyPr>
          <a:lstStyle/>
          <a:p>
            <a:r>
              <a:rPr lang="en-US" sz="2800" dirty="0"/>
              <a:t>Not too large.  Not too small. Just right.</a:t>
            </a:r>
          </a:p>
          <a:p>
            <a:endParaRPr lang="en-US" sz="2800" dirty="0"/>
          </a:p>
          <a:p>
            <a:r>
              <a:rPr lang="en-US" sz="2800" dirty="0"/>
              <a:t>“Soccer” is too broad a topic. Telling about my new soccer ball is probably too narrow. But I could tell a great story about my last soccer game where I scored my first goal.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81000" y="285750"/>
            <a:ext cx="8229600" cy="548878"/>
          </a:xfrm>
          <a:prstGeom prst="rect">
            <a:avLst/>
          </a:prstGeom>
        </p:spPr>
        <p:txBody>
          <a:bodyPr lIns="91425" tIns="91425" rIns="91425" bIns="91425" anchor="b" anchorCtr="0">
            <a:noAutofit/>
          </a:bodyPr>
          <a:lstStyle/>
          <a:p>
            <a:pPr lvl="0">
              <a:spcBef>
                <a:spcPts val="0"/>
              </a:spcBef>
              <a:buNone/>
            </a:pPr>
            <a:r>
              <a:rPr lang="en" dirty="0">
                <a:solidFill>
                  <a:srgbClr val="0000FF"/>
                </a:solidFill>
                <a:latin typeface="Comic Sans MS"/>
                <a:ea typeface="Comic Sans MS"/>
                <a:cs typeface="Comic Sans MS"/>
                <a:sym typeface="Comic Sans MS"/>
              </a:rPr>
              <a:t>Writers </a:t>
            </a:r>
            <a:r>
              <a:rPr lang="en" i="1" dirty="0">
                <a:solidFill>
                  <a:srgbClr val="FF0000"/>
                </a:solidFill>
                <a:latin typeface="Comic Sans MS"/>
                <a:ea typeface="Comic Sans MS"/>
                <a:cs typeface="Comic Sans MS"/>
                <a:sym typeface="Comic Sans MS"/>
              </a:rPr>
              <a:t>tell what happened:</a:t>
            </a:r>
            <a:r>
              <a:rPr lang="en" dirty="0">
                <a:solidFill>
                  <a:srgbClr val="0000FF"/>
                </a:solidFill>
                <a:latin typeface="Comic Sans MS"/>
                <a:ea typeface="Comic Sans MS"/>
                <a:cs typeface="Comic Sans MS"/>
                <a:sym typeface="Comic Sans MS"/>
              </a:rPr>
              <a:t> </a:t>
            </a:r>
          </a:p>
        </p:txBody>
      </p:sp>
      <p:sp>
        <p:nvSpPr>
          <p:cNvPr id="4" name="TextBox 3"/>
          <p:cNvSpPr txBox="1"/>
          <p:nvPr/>
        </p:nvSpPr>
        <p:spPr>
          <a:xfrm>
            <a:off x="1295400" y="1733550"/>
            <a:ext cx="6400800" cy="954107"/>
          </a:xfrm>
          <a:prstGeom prst="rect">
            <a:avLst/>
          </a:prstGeom>
          <a:noFill/>
        </p:spPr>
        <p:txBody>
          <a:bodyPr wrap="square" rtlCol="0">
            <a:spAutoFit/>
          </a:bodyPr>
          <a:lstStyle/>
          <a:p>
            <a:r>
              <a:rPr lang="en-US" sz="2800" dirty="0"/>
              <a:t>I scored a goal for the first time in soccer.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81000" y="285750"/>
            <a:ext cx="8229600" cy="548878"/>
          </a:xfrm>
          <a:prstGeom prst="rect">
            <a:avLst/>
          </a:prstGeom>
        </p:spPr>
        <p:txBody>
          <a:bodyPr lIns="91425" tIns="91425" rIns="91425" bIns="91425" anchor="b" anchorCtr="0">
            <a:noAutofit/>
          </a:bodyPr>
          <a:lstStyle/>
          <a:p>
            <a:pPr lvl="0">
              <a:spcBef>
                <a:spcPts val="0"/>
              </a:spcBef>
              <a:buNone/>
            </a:pPr>
            <a:r>
              <a:rPr lang="en" dirty="0">
                <a:solidFill>
                  <a:srgbClr val="0000FF"/>
                </a:solidFill>
                <a:latin typeface="Comic Sans MS"/>
                <a:ea typeface="Comic Sans MS"/>
                <a:cs typeface="Comic Sans MS"/>
                <a:sym typeface="Comic Sans MS"/>
              </a:rPr>
              <a:t>Writers </a:t>
            </a:r>
            <a:r>
              <a:rPr lang="en" i="1" dirty="0">
                <a:solidFill>
                  <a:srgbClr val="FF0000"/>
                </a:solidFill>
                <a:latin typeface="Comic Sans MS"/>
                <a:ea typeface="Comic Sans MS"/>
                <a:cs typeface="Comic Sans MS"/>
                <a:sym typeface="Comic Sans MS"/>
              </a:rPr>
              <a:t>tell more about what happened:</a:t>
            </a:r>
            <a:r>
              <a:rPr lang="en" dirty="0">
                <a:solidFill>
                  <a:srgbClr val="0000FF"/>
                </a:solidFill>
                <a:latin typeface="Comic Sans MS"/>
                <a:ea typeface="Comic Sans MS"/>
                <a:cs typeface="Comic Sans MS"/>
                <a:sym typeface="Comic Sans MS"/>
              </a:rPr>
              <a:t> </a:t>
            </a:r>
          </a:p>
        </p:txBody>
      </p:sp>
      <p:sp>
        <p:nvSpPr>
          <p:cNvPr id="4" name="TextBox 3"/>
          <p:cNvSpPr txBox="1"/>
          <p:nvPr/>
        </p:nvSpPr>
        <p:spPr>
          <a:xfrm>
            <a:off x="1295400" y="1733550"/>
            <a:ext cx="6400800" cy="954107"/>
          </a:xfrm>
          <a:prstGeom prst="rect">
            <a:avLst/>
          </a:prstGeom>
          <a:noFill/>
        </p:spPr>
        <p:txBody>
          <a:bodyPr wrap="square" rtlCol="0">
            <a:spAutoFit/>
          </a:bodyPr>
          <a:lstStyle/>
          <a:p>
            <a:r>
              <a:rPr lang="en-US" sz="2800" dirty="0"/>
              <a:t>I scored a goal for the first time </a:t>
            </a:r>
            <a:r>
              <a:rPr lang="en-US" sz="2800" dirty="0">
                <a:solidFill>
                  <a:srgbClr val="FF0000"/>
                </a:solidFill>
              </a:rPr>
              <a:t>in the last soccer game of the season</a:t>
            </a:r>
            <a:r>
              <a:rPr lang="en-US" sz="2800"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0" y="0"/>
            <a:ext cx="9036600" cy="857400"/>
          </a:xfrm>
          <a:prstGeom prst="rect">
            <a:avLst/>
          </a:prstGeom>
        </p:spPr>
        <p:txBody>
          <a:bodyPr lIns="91425" tIns="91425" rIns="91425" bIns="91425" anchor="b" anchorCtr="0">
            <a:noAutofit/>
          </a:bodyPr>
          <a:lstStyle/>
          <a:p>
            <a:pPr lvl="0">
              <a:spcBef>
                <a:spcPts val="0"/>
              </a:spcBef>
              <a:buNone/>
            </a:pPr>
            <a:r>
              <a:rPr lang="en" dirty="0">
                <a:solidFill>
                  <a:srgbClr val="0000FF"/>
                </a:solidFill>
                <a:latin typeface="Comic Sans MS"/>
                <a:ea typeface="Comic Sans MS"/>
                <a:cs typeface="Comic Sans MS"/>
                <a:sym typeface="Comic Sans MS"/>
              </a:rPr>
              <a:t>Writers</a:t>
            </a:r>
            <a:r>
              <a:rPr lang="en" dirty="0"/>
              <a:t> </a:t>
            </a:r>
            <a:r>
              <a:rPr lang="en" sz="3000" i="1" dirty="0">
                <a:solidFill>
                  <a:srgbClr val="FF0000"/>
                </a:solidFill>
                <a:latin typeface="Comic Sans MS"/>
                <a:ea typeface="Comic Sans MS"/>
                <a:cs typeface="Comic Sans MS"/>
                <a:sym typeface="Comic Sans MS"/>
              </a:rPr>
              <a:t>tell about the best part:</a:t>
            </a:r>
            <a:r>
              <a:rPr lang="en" dirty="0"/>
              <a:t> </a:t>
            </a:r>
          </a:p>
        </p:txBody>
      </p:sp>
      <p:sp>
        <p:nvSpPr>
          <p:cNvPr id="4" name="TextBox 3"/>
          <p:cNvSpPr txBox="1"/>
          <p:nvPr/>
        </p:nvSpPr>
        <p:spPr>
          <a:xfrm>
            <a:off x="1295400" y="1733550"/>
            <a:ext cx="6400800" cy="2246769"/>
          </a:xfrm>
          <a:prstGeom prst="rect">
            <a:avLst/>
          </a:prstGeom>
          <a:noFill/>
        </p:spPr>
        <p:txBody>
          <a:bodyPr wrap="square" rtlCol="0">
            <a:spAutoFit/>
          </a:bodyPr>
          <a:lstStyle/>
          <a:p>
            <a:r>
              <a:rPr lang="en-US" sz="2800" dirty="0"/>
              <a:t>I scored a goal for the first time in the last soccer game of the season. We played the hardest team in the league, but we won. My coach finally let me play forward position, my favorite.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09550"/>
            <a:ext cx="8686800" cy="647850"/>
          </a:xfrm>
          <a:prstGeom prst="rect">
            <a:avLst/>
          </a:prstGeom>
        </p:spPr>
        <p:txBody>
          <a:bodyPr lIns="91425" tIns="91425" rIns="91425" bIns="91425" anchor="b" anchorCtr="0">
            <a:noAutofit/>
          </a:bodyPr>
          <a:lstStyle/>
          <a:p>
            <a:pPr lvl="0">
              <a:spcBef>
                <a:spcPts val="0"/>
              </a:spcBef>
              <a:buNone/>
            </a:pPr>
            <a:r>
              <a:rPr lang="en" dirty="0">
                <a:solidFill>
                  <a:srgbClr val="0000FF"/>
                </a:solidFill>
                <a:latin typeface="Comic Sans MS"/>
                <a:ea typeface="Comic Sans MS"/>
                <a:cs typeface="Comic Sans MS"/>
                <a:sym typeface="Comic Sans MS"/>
              </a:rPr>
              <a:t>Writers</a:t>
            </a:r>
            <a:r>
              <a:rPr lang="en" dirty="0">
                <a:latin typeface="Comic Sans MS"/>
                <a:ea typeface="Comic Sans MS"/>
                <a:cs typeface="Comic Sans MS"/>
                <a:sym typeface="Comic Sans MS"/>
              </a:rPr>
              <a:t> </a:t>
            </a:r>
            <a:r>
              <a:rPr lang="en" dirty="0">
                <a:solidFill>
                  <a:srgbClr val="FF0000"/>
                </a:solidFill>
                <a:latin typeface="Comic Sans MS"/>
                <a:ea typeface="Comic Sans MS"/>
                <a:cs typeface="Comic Sans MS"/>
                <a:sym typeface="Comic Sans MS"/>
              </a:rPr>
              <a:t>add interesting details:</a:t>
            </a:r>
            <a:r>
              <a:rPr lang="en" dirty="0">
                <a:latin typeface="Comic Sans MS"/>
                <a:ea typeface="Comic Sans MS"/>
                <a:cs typeface="Comic Sans MS"/>
                <a:sym typeface="Comic Sans MS"/>
              </a:rPr>
              <a:t> </a:t>
            </a:r>
          </a:p>
        </p:txBody>
      </p:sp>
      <p:sp>
        <p:nvSpPr>
          <p:cNvPr id="4" name="TextBox 3"/>
          <p:cNvSpPr txBox="1"/>
          <p:nvPr/>
        </p:nvSpPr>
        <p:spPr>
          <a:xfrm>
            <a:off x="1295400" y="1428750"/>
            <a:ext cx="6400800" cy="3108543"/>
          </a:xfrm>
          <a:prstGeom prst="rect">
            <a:avLst/>
          </a:prstGeom>
          <a:noFill/>
        </p:spPr>
        <p:txBody>
          <a:bodyPr wrap="square" rtlCol="0">
            <a:spAutoFit/>
          </a:bodyPr>
          <a:lstStyle/>
          <a:p>
            <a:r>
              <a:rPr lang="en-US" sz="2800" dirty="0"/>
              <a:t>I scored a goal for the first time in the last soccer game of the year. We played the hardest team in the league, but we won. My coach finally let me play forward position, my favorite. After I kicked the ball straight into the corner of the net, I felt like my feet had wings.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0"/>
            <a:ext cx="8229600" cy="857250"/>
          </a:xfrm>
          <a:prstGeom prst="rect">
            <a:avLst/>
          </a:prstGeom>
        </p:spPr>
        <p:txBody>
          <a:bodyPr lIns="91425" tIns="91425" rIns="91425" bIns="91425" anchor="b" anchorCtr="0">
            <a:noAutofit/>
          </a:bodyPr>
          <a:lstStyle/>
          <a:p>
            <a:pPr lvl="0" algn="ctr">
              <a:spcBef>
                <a:spcPts val="0"/>
              </a:spcBef>
              <a:buNone/>
            </a:pPr>
            <a:r>
              <a:rPr lang="en" dirty="0">
                <a:solidFill>
                  <a:srgbClr val="0000FF"/>
                </a:solidFill>
                <a:latin typeface="Comic Sans MS"/>
                <a:ea typeface="Comic Sans MS"/>
                <a:cs typeface="Comic Sans MS"/>
                <a:sym typeface="Comic Sans MS"/>
              </a:rPr>
              <a:t>Our turn: </a:t>
            </a:r>
          </a:p>
        </p:txBody>
      </p:sp>
      <p:sp>
        <p:nvSpPr>
          <p:cNvPr id="58" name="Shape 58"/>
          <p:cNvSpPr txBox="1">
            <a:spLocks noGrp="1"/>
          </p:cNvSpPr>
          <p:nvPr>
            <p:ph type="body" idx="1"/>
          </p:nvPr>
        </p:nvSpPr>
        <p:spPr>
          <a:prstGeom prst="rect">
            <a:avLst/>
          </a:prstGeom>
        </p:spPr>
        <p:txBody>
          <a:bodyPr lIns="91425" tIns="91425" rIns="91425" bIns="91425" anchor="t" anchorCtr="0">
            <a:noAutofit/>
          </a:bodyPr>
          <a:lstStyle/>
          <a:p>
            <a:pPr lvl="0" algn="ctr">
              <a:spcBef>
                <a:spcPts val="0"/>
              </a:spcBef>
              <a:buNone/>
            </a:pPr>
            <a:r>
              <a:rPr lang="en" dirty="0">
                <a:latin typeface="Comic Sans MS"/>
                <a:ea typeface="Comic Sans MS"/>
                <a:cs typeface="Comic Sans MS"/>
                <a:sym typeface="Comic Sans MS"/>
              </a:rPr>
              <a:t>We went to the park with our class. </a:t>
            </a:r>
          </a:p>
          <a:p>
            <a:pPr lvl="0" algn="ctr">
              <a:spcBef>
                <a:spcPts val="0"/>
              </a:spcBef>
              <a:buNone/>
            </a:pPr>
            <a:endParaRPr lang="en" dirty="0">
              <a:solidFill>
                <a:srgbClr val="FF0000"/>
              </a:solidFill>
              <a:latin typeface="Comic Sans MS"/>
              <a:ea typeface="Comic Sans MS"/>
              <a:cs typeface="Comic Sans MS"/>
              <a:sym typeface="Comic Sans MS"/>
            </a:endParaRPr>
          </a:p>
          <a:p>
            <a:pPr lvl="0" algn="ctr">
              <a:spcBef>
                <a:spcPts val="0"/>
              </a:spcBef>
              <a:buNone/>
            </a:pPr>
            <a:r>
              <a:rPr lang="en" dirty="0">
                <a:solidFill>
                  <a:srgbClr val="FF0000"/>
                </a:solidFill>
                <a:latin typeface="Comic Sans MS"/>
                <a:ea typeface="Comic Sans MS"/>
                <a:cs typeface="Comic Sans MS"/>
                <a:sym typeface="Comic Sans MS"/>
              </a:rPr>
              <a:t>Remember: </a:t>
            </a:r>
          </a:p>
          <a:p>
            <a:pPr lvl="0" algn="ctr">
              <a:spcBef>
                <a:spcPts val="0"/>
              </a:spcBef>
              <a:buNone/>
            </a:pPr>
            <a:r>
              <a:rPr lang="en" dirty="0">
                <a:latin typeface="Comic Sans MS"/>
                <a:ea typeface="Comic Sans MS"/>
                <a:cs typeface="Comic Sans MS"/>
                <a:sym typeface="Comic Sans MS"/>
              </a:rPr>
              <a:t>Tell more (Who? </a:t>
            </a:r>
            <a:r>
              <a:rPr lang="en-US" dirty="0">
                <a:latin typeface="Comic Sans MS"/>
                <a:ea typeface="Comic Sans MS"/>
                <a:cs typeface="Comic Sans MS"/>
                <a:sym typeface="Comic Sans MS"/>
              </a:rPr>
              <a:t>W</a:t>
            </a:r>
            <a:r>
              <a:rPr lang="en" dirty="0">
                <a:latin typeface="Comic Sans MS"/>
                <a:ea typeface="Comic Sans MS"/>
                <a:cs typeface="Comic Sans MS"/>
                <a:sym typeface="Comic Sans MS"/>
              </a:rPr>
              <a:t>hen? </a:t>
            </a:r>
            <a:r>
              <a:rPr lang="en-US" dirty="0">
                <a:latin typeface="Comic Sans MS"/>
                <a:ea typeface="Comic Sans MS"/>
                <a:cs typeface="Comic Sans MS"/>
                <a:sym typeface="Comic Sans MS"/>
              </a:rPr>
              <a:t>W</a:t>
            </a:r>
            <a:r>
              <a:rPr lang="en" dirty="0">
                <a:latin typeface="Comic Sans MS"/>
                <a:ea typeface="Comic Sans MS"/>
                <a:cs typeface="Comic Sans MS"/>
                <a:sym typeface="Comic Sans MS"/>
              </a:rPr>
              <a:t>here? Why?)</a:t>
            </a:r>
          </a:p>
          <a:p>
            <a:pPr lvl="0" algn="ctr">
              <a:spcBef>
                <a:spcPts val="0"/>
              </a:spcBef>
              <a:buNone/>
            </a:pPr>
            <a:r>
              <a:rPr lang="en" dirty="0">
                <a:latin typeface="Comic Sans MS"/>
                <a:ea typeface="Comic Sans MS"/>
                <a:cs typeface="Comic Sans MS"/>
                <a:sym typeface="Comic Sans MS"/>
              </a:rPr>
              <a:t>Tell about the best part.</a:t>
            </a:r>
          </a:p>
          <a:p>
            <a:pPr lvl="0" algn="ctr">
              <a:spcBef>
                <a:spcPts val="0"/>
              </a:spcBef>
              <a:buNone/>
            </a:pPr>
            <a:r>
              <a:rPr lang="en" dirty="0">
                <a:latin typeface="Comic Sans MS"/>
                <a:ea typeface="Comic Sans MS"/>
                <a:cs typeface="Comic Sans MS"/>
                <a:sym typeface="Comic Sans MS"/>
              </a:rPr>
              <a:t>Add interesting details.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9550"/>
            <a:ext cx="8077200" cy="571500"/>
          </a:xfrm>
        </p:spPr>
        <p:txBody>
          <a:bodyPr>
            <a:normAutofit fontScale="90000"/>
          </a:bodyPr>
          <a:lstStyle/>
          <a:p>
            <a:r>
              <a:rPr lang="en-US" dirty="0"/>
              <a:t>Interested in Writing NOW?</a:t>
            </a:r>
          </a:p>
        </p:txBody>
      </p:sp>
      <p:pic>
        <p:nvPicPr>
          <p:cNvPr id="4" name="Content Placeholder 3" descr="cinder cover.jpg"/>
          <p:cNvPicPr>
            <a:picLocks noGrp="1" noChangeAspect="1"/>
          </p:cNvPicPr>
          <p:nvPr>
            <p:ph idx="1"/>
          </p:nvPr>
        </p:nvPicPr>
        <p:blipFill>
          <a:blip r:embed="rId2"/>
          <a:stretch>
            <a:fillRect/>
          </a:stretch>
        </p:blipFill>
        <p:spPr>
          <a:xfrm>
            <a:off x="609600" y="1200150"/>
            <a:ext cx="4172581" cy="1931950"/>
          </a:xfrm>
        </p:spPr>
      </p:pic>
      <p:pic>
        <p:nvPicPr>
          <p:cNvPr id="51206" name="Picture 6" descr="pink"/>
          <p:cNvPicPr>
            <a:picLocks noChangeAspect="1" noChangeArrowheads="1"/>
          </p:cNvPicPr>
          <p:nvPr/>
        </p:nvPicPr>
        <p:blipFill>
          <a:blip r:embed="rId3"/>
          <a:stretch>
            <a:fillRect/>
          </a:stretch>
        </p:blipFill>
        <p:spPr bwMode="auto">
          <a:xfrm>
            <a:off x="3200400" y="3562350"/>
            <a:ext cx="1295399" cy="849781"/>
          </a:xfrm>
          <a:prstGeom prst="rect">
            <a:avLst/>
          </a:prstGeom>
          <a:noFill/>
        </p:spPr>
      </p:pic>
      <p:sp>
        <p:nvSpPr>
          <p:cNvPr id="51212" name="AutoShape 12" descr="Image result for One Came Home"/>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20" name="AutoShape 20" descr="One Came Home"/>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22" name="Picture 22" descr="One Came Home"/>
          <p:cNvPicPr>
            <a:picLocks noChangeAspect="1" noChangeArrowheads="1"/>
          </p:cNvPicPr>
          <p:nvPr/>
        </p:nvPicPr>
        <p:blipFill>
          <a:blip r:embed="rId4"/>
          <a:stretch>
            <a:fillRect/>
          </a:stretch>
        </p:blipFill>
        <p:spPr bwMode="auto">
          <a:xfrm>
            <a:off x="5943600" y="1352550"/>
            <a:ext cx="2133600" cy="3140017"/>
          </a:xfrm>
          <a:prstGeom prst="rect">
            <a:avLst/>
          </a:prstGeom>
          <a:noFill/>
        </p:spPr>
      </p:pic>
      <p:pic>
        <p:nvPicPr>
          <p:cNvPr id="13" name="Picture 12" descr="Harry potter.jpg"/>
          <p:cNvPicPr>
            <a:picLocks noChangeAspect="1"/>
          </p:cNvPicPr>
          <p:nvPr/>
        </p:nvPicPr>
        <p:blipFill>
          <a:blip r:embed="rId5"/>
          <a:stretch>
            <a:fillRect/>
          </a:stretch>
        </p:blipFill>
        <p:spPr>
          <a:xfrm>
            <a:off x="990600" y="3486150"/>
            <a:ext cx="1447800" cy="1213296"/>
          </a:xfrm>
          <a:prstGeom prst="rect">
            <a:avLst/>
          </a:prstGeom>
        </p:spPr>
      </p:pic>
      <p:sp>
        <p:nvSpPr>
          <p:cNvPr id="12" name="TextBox 11"/>
          <p:cNvSpPr txBox="1"/>
          <p:nvPr/>
        </p:nvSpPr>
        <p:spPr>
          <a:xfrm>
            <a:off x="838200" y="3105150"/>
            <a:ext cx="3657600" cy="307777"/>
          </a:xfrm>
          <a:prstGeom prst="rect">
            <a:avLst/>
          </a:prstGeom>
          <a:noFill/>
        </p:spPr>
        <p:txBody>
          <a:bodyPr wrap="square" rtlCol="0">
            <a:spAutoFit/>
          </a:bodyPr>
          <a:lstStyle/>
          <a:p>
            <a:r>
              <a:rPr lang="en-US" dirty="0"/>
              <a:t>13 and under for Stone Soup submissions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077200" cy="571500"/>
          </a:xfrm>
        </p:spPr>
        <p:txBody>
          <a:bodyPr>
            <a:normAutofit fontScale="90000"/>
          </a:bodyPr>
          <a:lstStyle/>
          <a:p>
            <a:r>
              <a:rPr lang="en-US" dirty="0"/>
              <a:t>Read many excellent books!</a:t>
            </a:r>
          </a:p>
        </p:txBody>
      </p:sp>
      <p:pic>
        <p:nvPicPr>
          <p:cNvPr id="4" name="Content Placeholder 3" descr="cinder cover.jpg"/>
          <p:cNvPicPr>
            <a:picLocks noGrp="1" noChangeAspect="1"/>
          </p:cNvPicPr>
          <p:nvPr>
            <p:ph idx="1"/>
          </p:nvPr>
        </p:nvPicPr>
        <p:blipFill>
          <a:blip r:embed="rId2" cstate="print"/>
          <a:stretch>
            <a:fillRect/>
          </a:stretch>
        </p:blipFill>
        <p:spPr>
          <a:xfrm>
            <a:off x="2514600" y="742950"/>
            <a:ext cx="1447800" cy="2140447"/>
          </a:xfrm>
        </p:spPr>
      </p:pic>
      <p:pic>
        <p:nvPicPr>
          <p:cNvPr id="51204" name="Picture 4" descr="artemis"/>
          <p:cNvPicPr>
            <a:picLocks noChangeAspect="1" noChangeArrowheads="1"/>
          </p:cNvPicPr>
          <p:nvPr/>
        </p:nvPicPr>
        <p:blipFill>
          <a:blip r:embed="rId3" cstate="print"/>
          <a:stretch>
            <a:fillRect/>
          </a:stretch>
        </p:blipFill>
        <p:spPr bwMode="auto">
          <a:xfrm>
            <a:off x="1066800" y="2724150"/>
            <a:ext cx="1296874" cy="1942181"/>
          </a:xfrm>
          <a:prstGeom prst="rect">
            <a:avLst/>
          </a:prstGeom>
          <a:noFill/>
        </p:spPr>
      </p:pic>
      <p:pic>
        <p:nvPicPr>
          <p:cNvPr id="51206" name="Picture 6" descr="pink"/>
          <p:cNvPicPr>
            <a:picLocks noChangeAspect="1" noChangeArrowheads="1"/>
          </p:cNvPicPr>
          <p:nvPr/>
        </p:nvPicPr>
        <p:blipFill>
          <a:blip r:embed="rId4" cstate="print"/>
          <a:stretch>
            <a:fillRect/>
          </a:stretch>
        </p:blipFill>
        <p:spPr bwMode="auto">
          <a:xfrm>
            <a:off x="7543800" y="590550"/>
            <a:ext cx="1295399" cy="2003979"/>
          </a:xfrm>
          <a:prstGeom prst="rect">
            <a:avLst/>
          </a:prstGeom>
          <a:noFill/>
        </p:spPr>
      </p:pic>
      <p:pic>
        <p:nvPicPr>
          <p:cNvPr id="51210" name="Picture 10" descr="Percy Jackson &amp; the Olympians: The Lightning Thief (2010) Poster"/>
          <p:cNvPicPr>
            <a:picLocks noChangeAspect="1" noChangeArrowheads="1"/>
          </p:cNvPicPr>
          <p:nvPr/>
        </p:nvPicPr>
        <p:blipFill>
          <a:blip r:embed="rId5"/>
          <a:stretch>
            <a:fillRect/>
          </a:stretch>
        </p:blipFill>
        <p:spPr bwMode="auto">
          <a:xfrm>
            <a:off x="533400" y="627931"/>
            <a:ext cx="1295400" cy="1906437"/>
          </a:xfrm>
          <a:prstGeom prst="rect">
            <a:avLst/>
          </a:prstGeom>
          <a:noFill/>
        </p:spPr>
      </p:pic>
      <p:sp>
        <p:nvSpPr>
          <p:cNvPr id="51212" name="AutoShape 12" descr="Image result for One Came Home"/>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18" name="Picture 18" descr="Front Cover"/>
          <p:cNvPicPr>
            <a:picLocks noChangeAspect="1" noChangeArrowheads="1"/>
          </p:cNvPicPr>
          <p:nvPr/>
        </p:nvPicPr>
        <p:blipFill>
          <a:blip r:embed="rId6" cstate="print"/>
          <a:srcRect/>
          <a:stretch>
            <a:fillRect/>
          </a:stretch>
        </p:blipFill>
        <p:spPr bwMode="auto">
          <a:xfrm>
            <a:off x="4038600" y="2800350"/>
            <a:ext cx="1295400" cy="1885950"/>
          </a:xfrm>
          <a:prstGeom prst="rect">
            <a:avLst/>
          </a:prstGeom>
          <a:noFill/>
        </p:spPr>
      </p:pic>
      <p:sp>
        <p:nvSpPr>
          <p:cNvPr id="51220" name="AutoShape 20" descr="One Came Home"/>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22" name="Picture 22" descr="One Came Home"/>
          <p:cNvPicPr>
            <a:picLocks noChangeAspect="1" noChangeArrowheads="1"/>
          </p:cNvPicPr>
          <p:nvPr/>
        </p:nvPicPr>
        <p:blipFill>
          <a:blip r:embed="rId7" cstate="print"/>
          <a:stretch>
            <a:fillRect/>
          </a:stretch>
        </p:blipFill>
        <p:spPr bwMode="auto">
          <a:xfrm>
            <a:off x="6858000" y="2724150"/>
            <a:ext cx="1447800" cy="2051891"/>
          </a:xfrm>
          <a:prstGeom prst="rect">
            <a:avLst/>
          </a:prstGeom>
          <a:noFill/>
        </p:spPr>
      </p:pic>
      <p:pic>
        <p:nvPicPr>
          <p:cNvPr id="13" name="Picture 12" descr="Harry potter.jpg"/>
          <p:cNvPicPr>
            <a:picLocks noChangeAspect="1"/>
          </p:cNvPicPr>
          <p:nvPr/>
        </p:nvPicPr>
        <p:blipFill>
          <a:blip r:embed="rId8"/>
          <a:stretch>
            <a:fillRect/>
          </a:stretch>
        </p:blipFill>
        <p:spPr>
          <a:xfrm>
            <a:off x="5334000" y="666750"/>
            <a:ext cx="1447800" cy="216941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dirty="0"/>
              <a:t>Introduction:   Amy Bearce</a:t>
            </a:r>
          </a:p>
        </p:txBody>
      </p:sp>
      <p:pic>
        <p:nvPicPr>
          <p:cNvPr id="5" name="Picture 4" descr="Amy in 6th or 7th grade.jpg"/>
          <p:cNvPicPr>
            <a:picLocks noChangeAspect="1"/>
          </p:cNvPicPr>
          <p:nvPr/>
        </p:nvPicPr>
        <p:blipFill>
          <a:blip r:embed="rId3" cstate="print"/>
          <a:stretch>
            <a:fillRect/>
          </a:stretch>
        </p:blipFill>
        <p:spPr>
          <a:xfrm>
            <a:off x="152403" y="857250"/>
            <a:ext cx="2666999" cy="4057650"/>
          </a:xfrm>
          <a:prstGeom prst="rect">
            <a:avLst/>
          </a:prstGeom>
          <a:ln w="19050">
            <a:solidFill>
              <a:schemeClr val="tx1">
                <a:lumMod val="95000"/>
                <a:lumOff val="5000"/>
              </a:schemeClr>
            </a:solidFill>
          </a:ln>
        </p:spPr>
      </p:pic>
      <p:pic>
        <p:nvPicPr>
          <p:cNvPr id="6" name="Picture 5"/>
          <p:cNvPicPr>
            <a:picLocks noChangeAspect="1"/>
          </p:cNvPicPr>
          <p:nvPr/>
        </p:nvPicPr>
        <p:blipFill rotWithShape="1">
          <a:blip r:embed="rId4"/>
          <a:srcRect b="14344"/>
          <a:stretch/>
        </p:blipFill>
        <p:spPr>
          <a:xfrm rot="534452">
            <a:off x="5838405" y="2096542"/>
            <a:ext cx="2904353" cy="2365323"/>
          </a:xfrm>
          <a:prstGeom prst="rect">
            <a:avLst/>
          </a:prstGeom>
          <a:ln w="19050">
            <a:solidFill>
              <a:schemeClr val="tx1">
                <a:lumMod val="95000"/>
                <a:lumOff val="5000"/>
              </a:schemeClr>
            </a:solidFill>
          </a:ln>
        </p:spPr>
      </p:pic>
      <p:sp>
        <p:nvSpPr>
          <p:cNvPr id="7" name="TextBox 6"/>
          <p:cNvSpPr txBox="1"/>
          <p:nvPr/>
        </p:nvSpPr>
        <p:spPr>
          <a:xfrm>
            <a:off x="2819400" y="819151"/>
            <a:ext cx="5867400" cy="1323439"/>
          </a:xfrm>
          <a:prstGeom prst="rect">
            <a:avLst/>
          </a:prstGeom>
          <a:noFill/>
        </p:spPr>
        <p:txBody>
          <a:bodyPr wrap="square" rtlCol="0">
            <a:spAutoFit/>
          </a:bodyPr>
          <a:lstStyle/>
          <a:p>
            <a:br>
              <a:rPr lang="en-US" sz="2000" dirty="0"/>
            </a:br>
            <a:r>
              <a:rPr lang="en-US" sz="2000" dirty="0"/>
              <a:t>Author, former teacher, librarian certified, story and item writer for state tests (like STAAR), &amp; a mom to two daughters. </a:t>
            </a:r>
          </a:p>
        </p:txBody>
      </p:sp>
      <p:pic>
        <p:nvPicPr>
          <p:cNvPr id="10" name="Content Placeholder 9" descr="all 3 books with flowers on white and black.jpg"/>
          <p:cNvPicPr>
            <a:picLocks noGrp="1" noChangeAspect="1"/>
          </p:cNvPicPr>
          <p:nvPr>
            <p:ph sz="quarter" idx="1"/>
          </p:nvPr>
        </p:nvPicPr>
        <p:blipFill>
          <a:blip r:embed="rId5"/>
          <a:stretch>
            <a:fillRect/>
          </a:stretch>
        </p:blipFill>
        <p:spPr>
          <a:xfrm>
            <a:off x="2939987" y="2127314"/>
            <a:ext cx="2743200" cy="27432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rmAutofit fontScale="90000"/>
          </a:bodyPr>
          <a:lstStyle/>
          <a:p>
            <a:r>
              <a:rPr lang="en-US" dirty="0"/>
              <a:t>QUICK QUIZ (Don’t worry! Everyone wins!)</a:t>
            </a:r>
          </a:p>
        </p:txBody>
      </p:sp>
      <p:sp>
        <p:nvSpPr>
          <p:cNvPr id="3" name="Text Placeholder 2"/>
          <p:cNvSpPr>
            <a:spLocks noGrp="1"/>
          </p:cNvSpPr>
          <p:nvPr>
            <p:ph type="body" idx="1"/>
          </p:nvPr>
        </p:nvSpPr>
        <p:spPr/>
        <p:txBody>
          <a:bodyPr/>
          <a:lstStyle/>
          <a:p>
            <a:pPr fontAlgn="base"/>
            <a:r>
              <a:rPr lang="en-US" dirty="0"/>
              <a:t>True or False:</a:t>
            </a:r>
          </a:p>
          <a:p>
            <a:pPr fontAlgn="base"/>
            <a:endParaRPr lang="en-US" dirty="0"/>
          </a:p>
          <a:p>
            <a:pPr fontAlgn="base">
              <a:buNone/>
            </a:pPr>
            <a:r>
              <a:rPr lang="en-US" dirty="0"/>
              <a:t>A writer has to be born with a special talent.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9550"/>
            <a:ext cx="8077200" cy="666750"/>
          </a:xfrm>
        </p:spPr>
        <p:txBody>
          <a:bodyPr>
            <a:normAutofit fontScale="90000"/>
          </a:bodyPr>
          <a:lstStyle/>
          <a:p>
            <a:r>
              <a:rPr lang="en-US" dirty="0"/>
              <a:t>QUICK QUIZ</a:t>
            </a:r>
          </a:p>
        </p:txBody>
      </p:sp>
      <p:sp>
        <p:nvSpPr>
          <p:cNvPr id="3" name="Text Placeholder 2"/>
          <p:cNvSpPr>
            <a:spLocks noGrp="1"/>
          </p:cNvSpPr>
          <p:nvPr>
            <p:ph type="body" idx="1"/>
          </p:nvPr>
        </p:nvSpPr>
        <p:spPr/>
        <p:txBody>
          <a:bodyPr/>
          <a:lstStyle/>
          <a:p>
            <a:pPr fontAlgn="base"/>
            <a:r>
              <a:rPr lang="en-US" dirty="0"/>
              <a:t>True or False:</a:t>
            </a:r>
          </a:p>
          <a:p>
            <a:pPr fontAlgn="base"/>
            <a:endParaRPr lang="en-US" dirty="0"/>
          </a:p>
          <a:p>
            <a:pPr fontAlgn="base">
              <a:buNone/>
            </a:pPr>
            <a:r>
              <a:rPr lang="en-US" dirty="0"/>
              <a:t>A writer has to be born with a special talent.</a:t>
            </a:r>
          </a:p>
          <a:p>
            <a:pPr fontAlgn="base">
              <a:buNone/>
            </a:pPr>
            <a:r>
              <a:rPr lang="en-US" dirty="0"/>
              <a:t> </a:t>
            </a:r>
          </a:p>
          <a:p>
            <a:r>
              <a:rPr lang="en-US" dirty="0">
                <a:solidFill>
                  <a:srgbClr val="FF0000"/>
                </a:solidFill>
              </a:rPr>
              <a:t>False! </a:t>
            </a:r>
            <a:r>
              <a:rPr lang="en-US" dirty="0"/>
              <a:t>A writer is someone who works at their writing, who keeps at it, and is willing to learn. Everyone can learn to be a better writer.</a:t>
            </a:r>
          </a:p>
        </p:txBody>
      </p:sp>
      <p:sp>
        <p:nvSpPr>
          <p:cNvPr id="4" name="Oval 3"/>
          <p:cNvSpPr/>
          <p:nvPr/>
        </p:nvSpPr>
        <p:spPr>
          <a:xfrm>
            <a:off x="1828800" y="1123950"/>
            <a:ext cx="1371600" cy="8382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701278"/>
          </a:xfrm>
        </p:spPr>
        <p:txBody>
          <a:bodyPr/>
          <a:lstStyle/>
          <a:p>
            <a:r>
              <a:rPr lang="en-US" dirty="0"/>
              <a:t>QUICK QUIZ</a:t>
            </a:r>
          </a:p>
        </p:txBody>
      </p:sp>
      <p:sp>
        <p:nvSpPr>
          <p:cNvPr id="3" name="Text Placeholder 2"/>
          <p:cNvSpPr>
            <a:spLocks noGrp="1"/>
          </p:cNvSpPr>
          <p:nvPr>
            <p:ph type="body" idx="1"/>
          </p:nvPr>
        </p:nvSpPr>
        <p:spPr/>
        <p:txBody>
          <a:bodyPr/>
          <a:lstStyle/>
          <a:p>
            <a:pPr fontAlgn="base"/>
            <a:r>
              <a:rPr lang="en-US" dirty="0"/>
              <a:t>True or False:</a:t>
            </a:r>
          </a:p>
          <a:p>
            <a:pPr fontAlgn="base"/>
            <a:endParaRPr lang="en-US" dirty="0"/>
          </a:p>
          <a:p>
            <a:pPr fontAlgn="base">
              <a:buNone/>
            </a:pPr>
            <a:r>
              <a:rPr lang="en-US" dirty="0"/>
              <a:t>A writer spends all day alone at a desk, writing straight through until the story is done.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548878"/>
          </a:xfrm>
        </p:spPr>
        <p:txBody>
          <a:bodyPr>
            <a:normAutofit fontScale="90000"/>
          </a:bodyPr>
          <a:lstStyle/>
          <a:p>
            <a:r>
              <a:rPr lang="en-US" dirty="0"/>
              <a:t>QUICK QUIZ</a:t>
            </a:r>
          </a:p>
        </p:txBody>
      </p:sp>
      <p:sp>
        <p:nvSpPr>
          <p:cNvPr id="3" name="Text Placeholder 2"/>
          <p:cNvSpPr>
            <a:spLocks noGrp="1"/>
          </p:cNvSpPr>
          <p:nvPr>
            <p:ph type="body" idx="1"/>
          </p:nvPr>
        </p:nvSpPr>
        <p:spPr/>
        <p:txBody>
          <a:bodyPr/>
          <a:lstStyle/>
          <a:p>
            <a:pPr fontAlgn="base"/>
            <a:r>
              <a:rPr lang="en-US" dirty="0"/>
              <a:t>True or False:</a:t>
            </a:r>
          </a:p>
          <a:p>
            <a:pPr fontAlgn="base"/>
            <a:endParaRPr lang="en-US" dirty="0"/>
          </a:p>
          <a:p>
            <a:pPr fontAlgn="base"/>
            <a:r>
              <a:rPr lang="en-US" dirty="0"/>
              <a:t>A writer spends all day at a desk, writing straight through until the story is done.</a:t>
            </a:r>
          </a:p>
          <a:p>
            <a:pPr fontAlgn="base">
              <a:buNone/>
            </a:pPr>
            <a:r>
              <a:rPr lang="en-US" dirty="0"/>
              <a:t> </a:t>
            </a:r>
          </a:p>
          <a:p>
            <a:r>
              <a:rPr lang="en-US" dirty="0">
                <a:solidFill>
                  <a:srgbClr val="FF0000"/>
                </a:solidFill>
              </a:rPr>
              <a:t>False</a:t>
            </a:r>
            <a:r>
              <a:rPr lang="en-US" dirty="0"/>
              <a:t>! Most writers stop and start on their stories, and they often get input from other people.</a:t>
            </a:r>
          </a:p>
        </p:txBody>
      </p:sp>
      <p:sp>
        <p:nvSpPr>
          <p:cNvPr id="4" name="Oval 3"/>
          <p:cNvSpPr/>
          <p:nvPr/>
        </p:nvSpPr>
        <p:spPr>
          <a:xfrm>
            <a:off x="1828800" y="1123950"/>
            <a:ext cx="1371600" cy="8382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625078"/>
          </a:xfrm>
        </p:spPr>
        <p:txBody>
          <a:bodyPr>
            <a:normAutofit fontScale="90000"/>
          </a:bodyPr>
          <a:lstStyle/>
          <a:p>
            <a:r>
              <a:rPr lang="en-US" dirty="0"/>
              <a:t>QUICK QUIZ</a:t>
            </a:r>
          </a:p>
        </p:txBody>
      </p:sp>
      <p:sp>
        <p:nvSpPr>
          <p:cNvPr id="3" name="Text Placeholder 2"/>
          <p:cNvSpPr>
            <a:spLocks noGrp="1"/>
          </p:cNvSpPr>
          <p:nvPr>
            <p:ph type="body" idx="1"/>
          </p:nvPr>
        </p:nvSpPr>
        <p:spPr/>
        <p:txBody>
          <a:bodyPr/>
          <a:lstStyle/>
          <a:p>
            <a:pPr fontAlgn="base"/>
            <a:r>
              <a:rPr lang="en-US" dirty="0"/>
              <a:t>True or False:</a:t>
            </a:r>
          </a:p>
          <a:p>
            <a:pPr fontAlgn="base"/>
            <a:endParaRPr lang="en-US" dirty="0"/>
          </a:p>
          <a:p>
            <a:pPr fontAlgn="base">
              <a:buNone/>
            </a:pPr>
            <a:r>
              <a:rPr lang="en-US" dirty="0"/>
              <a:t>A writer experiences a lot of rejection and must be willing to learn from others.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QUIZ</a:t>
            </a:r>
          </a:p>
        </p:txBody>
      </p:sp>
      <p:sp>
        <p:nvSpPr>
          <p:cNvPr id="3" name="Text Placeholder 2"/>
          <p:cNvSpPr>
            <a:spLocks noGrp="1"/>
          </p:cNvSpPr>
          <p:nvPr>
            <p:ph type="body" idx="1"/>
          </p:nvPr>
        </p:nvSpPr>
        <p:spPr/>
        <p:txBody>
          <a:bodyPr/>
          <a:lstStyle/>
          <a:p>
            <a:pPr fontAlgn="base"/>
            <a:r>
              <a:rPr lang="en-US" dirty="0"/>
              <a:t>True or False:</a:t>
            </a:r>
          </a:p>
          <a:p>
            <a:pPr fontAlgn="base"/>
            <a:endParaRPr lang="en-US" dirty="0"/>
          </a:p>
          <a:p>
            <a:pPr fontAlgn="base">
              <a:buNone/>
            </a:pPr>
            <a:r>
              <a:rPr lang="en-US" dirty="0"/>
              <a:t>A writer experiences a lot of rejection and must be willing to learn from others.</a:t>
            </a:r>
          </a:p>
          <a:p>
            <a:pPr fontAlgn="base">
              <a:buNone/>
            </a:pPr>
            <a:r>
              <a:rPr lang="en-US" dirty="0"/>
              <a:t> </a:t>
            </a:r>
          </a:p>
          <a:p>
            <a:r>
              <a:rPr lang="en-US" dirty="0"/>
              <a:t>True! Publishing is a tough business, and authors are often rejected many times. All stories get better with input from others.</a:t>
            </a:r>
          </a:p>
        </p:txBody>
      </p:sp>
      <p:sp>
        <p:nvSpPr>
          <p:cNvPr id="4" name="Oval 3"/>
          <p:cNvSpPr/>
          <p:nvPr/>
        </p:nvSpPr>
        <p:spPr>
          <a:xfrm>
            <a:off x="457200" y="1123950"/>
            <a:ext cx="1371600" cy="8382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533400" y="3333750"/>
            <a:ext cx="3048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dirty="0"/>
              <a:t>SO– what DO writers do?</a:t>
            </a:r>
          </a:p>
        </p:txBody>
      </p:sp>
      <p:sp>
        <p:nvSpPr>
          <p:cNvPr id="7" name="TextBox 6"/>
          <p:cNvSpPr txBox="1"/>
          <p:nvPr/>
        </p:nvSpPr>
        <p:spPr>
          <a:xfrm>
            <a:off x="2819400" y="819151"/>
            <a:ext cx="5867400" cy="707886"/>
          </a:xfrm>
          <a:prstGeom prst="rect">
            <a:avLst/>
          </a:prstGeom>
          <a:noFill/>
        </p:spPr>
        <p:txBody>
          <a:bodyPr wrap="square" rtlCol="0">
            <a:spAutoFit/>
          </a:bodyPr>
          <a:lstStyle/>
          <a:p>
            <a:br>
              <a:rPr lang="en-US" sz="2000" dirty="0"/>
            </a:br>
            <a:endParaRPr lang="en-US" sz="2000" dirty="0"/>
          </a:p>
        </p:txBody>
      </p:sp>
      <p:pic>
        <p:nvPicPr>
          <p:cNvPr id="12" name="Content Placeholder 11" descr="book-436508_1920 pixabay.jpg"/>
          <p:cNvPicPr>
            <a:picLocks noGrp="1" noChangeAspect="1"/>
          </p:cNvPicPr>
          <p:nvPr>
            <p:ph sz="quarter" idx="1"/>
          </p:nvPr>
        </p:nvPicPr>
        <p:blipFill>
          <a:blip r:embed="rId3"/>
          <a:stretch>
            <a:fillRect/>
          </a:stretch>
        </p:blipFill>
        <p:spPr>
          <a:xfrm>
            <a:off x="1981200" y="1200150"/>
            <a:ext cx="5143500" cy="3418284"/>
          </a:xfr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148</TotalTime>
  <Words>639</Words>
  <Application>Microsoft Office PowerPoint</Application>
  <PresentationFormat>On-screen Show (16:9)</PresentationFormat>
  <Paragraphs>70</Paragraphs>
  <Slides>18</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Comic Sans MS</vt:lpstr>
      <vt:lpstr>Georgia</vt:lpstr>
      <vt:lpstr>Wingdings</vt:lpstr>
      <vt:lpstr>Wingdings 2</vt:lpstr>
      <vt:lpstr>Civic</vt:lpstr>
      <vt:lpstr>The Truth about Writing</vt:lpstr>
      <vt:lpstr>Introduction:   Amy Bearce</vt:lpstr>
      <vt:lpstr>QUICK QUIZ (Don’t worry! Everyone wins!)</vt:lpstr>
      <vt:lpstr>QUICK QUIZ</vt:lpstr>
      <vt:lpstr>QUICK QUIZ</vt:lpstr>
      <vt:lpstr>QUICK QUIZ</vt:lpstr>
      <vt:lpstr>QUICK QUIZ</vt:lpstr>
      <vt:lpstr>QUICK QUIZ</vt:lpstr>
      <vt:lpstr>SO– what DO writers do?</vt:lpstr>
      <vt:lpstr>Writers brainstorm ideas: </vt:lpstr>
      <vt:lpstr>Writers pick a Goldilocks topic: </vt:lpstr>
      <vt:lpstr>Writers tell what happened: </vt:lpstr>
      <vt:lpstr>Writers tell more about what happened: </vt:lpstr>
      <vt:lpstr>Writers tell about the best part: </vt:lpstr>
      <vt:lpstr>Writers add interesting details: </vt:lpstr>
      <vt:lpstr>Our turn: </vt:lpstr>
      <vt:lpstr>Interested in Writing NOW?</vt:lpstr>
      <vt:lpstr>Read many excellent books!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 Star Writing</dc:title>
  <dc:creator>Amy Bearce</dc:creator>
  <cp:lastModifiedBy>Amy Bearce</cp:lastModifiedBy>
  <cp:revision>19</cp:revision>
  <dcterms:modified xsi:type="dcterms:W3CDTF">2018-09-19T16:42:35Z</dcterms:modified>
</cp:coreProperties>
</file>