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2" r:id="rId1"/>
  </p:sldMasterIdLst>
  <p:notesMasterIdLst>
    <p:notesMasterId r:id="rId53"/>
  </p:notesMasterIdLst>
  <p:handoutMasterIdLst>
    <p:handoutMasterId r:id="rId54"/>
  </p:handoutMasterIdLst>
  <p:sldIdLst>
    <p:sldId id="303" r:id="rId2"/>
    <p:sldId id="304" r:id="rId3"/>
    <p:sldId id="256" r:id="rId4"/>
    <p:sldId id="257" r:id="rId5"/>
    <p:sldId id="258" r:id="rId6"/>
    <p:sldId id="296" r:id="rId7"/>
    <p:sldId id="307" r:id="rId8"/>
    <p:sldId id="330" r:id="rId9"/>
    <p:sldId id="315" r:id="rId10"/>
    <p:sldId id="290" r:id="rId11"/>
    <p:sldId id="259" r:id="rId12"/>
    <p:sldId id="260" r:id="rId13"/>
    <p:sldId id="261" r:id="rId14"/>
    <p:sldId id="308" r:id="rId15"/>
    <p:sldId id="292" r:id="rId16"/>
    <p:sldId id="329" r:id="rId17"/>
    <p:sldId id="262" r:id="rId18"/>
    <p:sldId id="328" r:id="rId19"/>
    <p:sldId id="325" r:id="rId20"/>
    <p:sldId id="326" r:id="rId21"/>
    <p:sldId id="280" r:id="rId22"/>
    <p:sldId id="313" r:id="rId23"/>
    <p:sldId id="281" r:id="rId24"/>
    <p:sldId id="283" r:id="rId25"/>
    <p:sldId id="266" r:id="rId26"/>
    <p:sldId id="291" r:id="rId27"/>
    <p:sldId id="267" r:id="rId28"/>
    <p:sldId id="268" r:id="rId29"/>
    <p:sldId id="269" r:id="rId30"/>
    <p:sldId id="305" r:id="rId31"/>
    <p:sldId id="327" r:id="rId32"/>
    <p:sldId id="270" r:id="rId33"/>
    <p:sldId id="271" r:id="rId34"/>
    <p:sldId id="272" r:id="rId35"/>
    <p:sldId id="314" r:id="rId36"/>
    <p:sldId id="322" r:id="rId37"/>
    <p:sldId id="310" r:id="rId38"/>
    <p:sldId id="311" r:id="rId39"/>
    <p:sldId id="306" r:id="rId40"/>
    <p:sldId id="316" r:id="rId41"/>
    <p:sldId id="263" r:id="rId42"/>
    <p:sldId id="264" r:id="rId43"/>
    <p:sldId id="265" r:id="rId44"/>
    <p:sldId id="317" r:id="rId45"/>
    <p:sldId id="318" r:id="rId46"/>
    <p:sldId id="320" r:id="rId47"/>
    <p:sldId id="286" r:id="rId48"/>
    <p:sldId id="294" r:id="rId49"/>
    <p:sldId id="299" r:id="rId50"/>
    <p:sldId id="300" r:id="rId51"/>
    <p:sldId id="287" r:id="rId5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1754"/>
    <a:srgbClr val="770F37"/>
    <a:srgbClr val="B61753"/>
    <a:srgbClr val="EE0077"/>
    <a:srgbClr val="FF3399"/>
    <a:srgbClr val="CC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7" autoAdjust="0"/>
    <p:restoredTop sz="90968" autoAdjust="0"/>
  </p:normalViewPr>
  <p:slideViewPr>
    <p:cSldViewPr>
      <p:cViewPr varScale="1">
        <p:scale>
          <a:sx n="54" d="100"/>
          <a:sy n="54" d="100"/>
        </p:scale>
        <p:origin x="-1086" y="-96"/>
      </p:cViewPr>
      <p:guideLst>
        <p:guide orient="horz" pos="2160"/>
        <p:guide pos="2880"/>
      </p:guideLst>
    </p:cSldViewPr>
  </p:slideViewPr>
  <p:outlineViewPr>
    <p:cViewPr>
      <p:scale>
        <a:sx n="33" d="100"/>
        <a:sy n="33" d="100"/>
      </p:scale>
      <p:origin x="30" y="615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3C3664E5-3F64-4FE1-B2CC-470471A57EEC}" type="datetimeFigureOut">
              <a:rPr lang="en-US" smtClean="0"/>
              <a:pPr/>
              <a:t>12/3/2019</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3DB0273-BE26-4D34-894F-57B64DCEA07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84D1E45-FF89-4082-8CA9-90EBD5305B92}" type="datetimeFigureOut">
              <a:rPr lang="en-US" smtClean="0"/>
              <a:pPr/>
              <a:t>12/3/2019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CDE722D-954E-481E-BB89-C50670C48FF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Intro– Army</a:t>
            </a:r>
            <a:r>
              <a:rPr lang="en-US" baseline="0" dirty="0"/>
              <a:t> kid, lived in Germany, married, have two kids at the Intermediate school.</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Drafting– three</a:t>
            </a:r>
            <a:r>
              <a:rPr lang="en-US" baseline="0" dirty="0"/>
              <a:t> types of writers.  I was a </a:t>
            </a:r>
            <a:r>
              <a:rPr lang="en-US" baseline="0" dirty="0" err="1"/>
              <a:t>panster</a:t>
            </a:r>
            <a:r>
              <a:rPr lang="en-US" baseline="0" dirty="0"/>
              <a:t> in the beginning.  Writing short stories, it just made more sense to try it out and toss it if it didn’t work.  But after three full length manuscripts had big problems due to lack of planning, I changed my methods. But it still works for many famous authors, like Stephen King.  I’m a combo, though– Micah is a character who was not in my initial plans, but appeared rather suddenly when I was drafting my first version.</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18</a:t>
            </a:fld>
            <a:endParaRPr lang="en-US"/>
          </a:p>
        </p:txBody>
      </p:sp>
    </p:spTree>
    <p:extLst>
      <p:ext uri="{BB962C8B-B14F-4D97-AF65-F5344CB8AC3E}">
        <p14:creationId xmlns="" xmlns:p14="http://schemas.microsoft.com/office/powerpoint/2010/main" val="3588123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Drafting– three</a:t>
            </a:r>
            <a:r>
              <a:rPr lang="en-US" baseline="0" dirty="0"/>
              <a:t> types of writers.  I was a </a:t>
            </a:r>
            <a:r>
              <a:rPr lang="en-US" baseline="0" dirty="0" err="1"/>
              <a:t>panster</a:t>
            </a:r>
            <a:r>
              <a:rPr lang="en-US" baseline="0" dirty="0"/>
              <a:t> in the beginning.  Writing short stories, it just made more sense to try it out and toss it if it didn’t work.  But after three full length manuscripts had big problems due to lack of planning, I changed my methods. But it still works for many famous authors, like Stephen King.  I’m a combo, though– Micah is a character who was not in my initial plans, but appeared rather suddenly when I was drafting my first version.</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19</a:t>
            </a:fld>
            <a:endParaRPr lang="en-US"/>
          </a:p>
        </p:txBody>
      </p:sp>
    </p:spTree>
    <p:extLst>
      <p:ext uri="{BB962C8B-B14F-4D97-AF65-F5344CB8AC3E}">
        <p14:creationId xmlns="" xmlns:p14="http://schemas.microsoft.com/office/powerpoint/2010/main" val="2904844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Drafting– three</a:t>
            </a:r>
            <a:r>
              <a:rPr lang="en-US" baseline="0" dirty="0"/>
              <a:t> types of writers.  I was a </a:t>
            </a:r>
            <a:r>
              <a:rPr lang="en-US" baseline="0" dirty="0" err="1"/>
              <a:t>panster</a:t>
            </a:r>
            <a:r>
              <a:rPr lang="en-US" baseline="0" dirty="0"/>
              <a:t> in the beginning.  Writing short stories, it just made more sense to try it out and toss it if it didn’t work.  But after three full length manuscripts had big problems due to lack of planning, I changed my methods. But it still works for many famous authors, like Stephen King.  I’m a combo, though– Micah is a character who was not in my initial plans, but appeared rather suddenly when I was drafting my first version.</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20</a:t>
            </a:fld>
            <a:endParaRPr lang="en-US"/>
          </a:p>
        </p:txBody>
      </p:sp>
    </p:spTree>
    <p:extLst>
      <p:ext uri="{BB962C8B-B14F-4D97-AF65-F5344CB8AC3E}">
        <p14:creationId xmlns="" xmlns:p14="http://schemas.microsoft.com/office/powerpoint/2010/main" val="2970377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PLOTTING  Three act structure</a:t>
            </a:r>
            <a:r>
              <a:rPr lang="en-US" baseline="0" dirty="0"/>
              <a:t> changed the way I wrote.  I </a:t>
            </a:r>
            <a:r>
              <a:rPr lang="en-US" baseline="0" dirty="0" err="1"/>
              <a:t>prewrite</a:t>
            </a:r>
            <a:r>
              <a:rPr lang="en-US" baseline="0" dirty="0"/>
              <a:t> much more than I used to, and then when I draft, I am more efficient.</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Ways to brainstorm vary.</a:t>
            </a:r>
            <a:r>
              <a:rPr lang="en-US" baseline="0" dirty="0"/>
              <a:t>  I tried writing a pitch for the book before I wrote it.  It worked better.</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22</a:t>
            </a:fld>
            <a:endParaRPr lang="en-US"/>
          </a:p>
        </p:txBody>
      </p:sp>
    </p:spTree>
    <p:extLst>
      <p:ext uri="{BB962C8B-B14F-4D97-AF65-F5344CB8AC3E}">
        <p14:creationId xmlns="" xmlns:p14="http://schemas.microsoft.com/office/powerpoint/2010/main" val="2410225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Drafting– no</a:t>
            </a:r>
            <a:r>
              <a:rPr lang="en-US" baseline="0" dirty="0"/>
              <a:t> wrong way to do it, as long as you DO IT&gt;  “Don’t judge– no one else has to see it!”  -- Type everything, save everything…Many stick notes</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CONTENT of the book actually changes, not just a word here or there.  Entire last third act changed locations…twice.</a:t>
            </a:r>
          </a:p>
        </p:txBody>
      </p:sp>
      <p:sp>
        <p:nvSpPr>
          <p:cNvPr id="4" name="Slide Number Placeholder 3"/>
          <p:cNvSpPr>
            <a:spLocks noGrp="1"/>
          </p:cNvSpPr>
          <p:nvPr>
            <p:ph type="sldNum" sz="quarter" idx="10"/>
          </p:nvPr>
        </p:nvSpPr>
        <p:spPr/>
        <p:txBody>
          <a:bodyPr/>
          <a:lstStyle/>
          <a:p>
            <a:fld id="{FCDE722D-954E-481E-BB89-C50670C48FFB}"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QUERY– agent or no agent.  Small press or big press. Query letters and how they work.  T he story of how I got my </a:t>
            </a:r>
            <a:r>
              <a:rPr lang="en-US" dirty="0" err="1"/>
              <a:t>publishign</a:t>
            </a:r>
            <a:r>
              <a:rPr lang="en-US" dirty="0"/>
              <a:t> contract.</a:t>
            </a:r>
          </a:p>
        </p:txBody>
      </p:sp>
      <p:sp>
        <p:nvSpPr>
          <p:cNvPr id="4" name="Slide Number Placeholder 3"/>
          <p:cNvSpPr>
            <a:spLocks noGrp="1"/>
          </p:cNvSpPr>
          <p:nvPr>
            <p:ph type="sldNum" sz="quarter" idx="10"/>
          </p:nvPr>
        </p:nvSpPr>
        <p:spPr/>
        <p:txBody>
          <a:bodyPr/>
          <a:lstStyle/>
          <a:p>
            <a:fld id="{FCDE722D-954E-481E-BB89-C50670C48FFB}" type="slidenum">
              <a:rPr lang="en-US" smtClean="0"/>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grew to hate</a:t>
            </a:r>
            <a:r>
              <a:rPr lang="en-US" baseline="0" dirty="0"/>
              <a:t> my characters.</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EVERY VERB AND</a:t>
            </a:r>
            <a:r>
              <a:rPr lang="en-US" baseline="0" dirty="0"/>
              <a:t> PRONOUN changed in 82,000 words.  “The ground growls beneath my feet and I freeze.” became, “The ground growled beneath Sierra’s feet and she froze.”</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My experience</a:t>
            </a:r>
            <a:r>
              <a:rPr lang="en-US" baseline="0" dirty="0"/>
              <a:t> with writing– school, short stories for Pearson, and now.</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EDITORIAL NOTE– Heart attack.  Major changes.  POV.  TENSE.  YA to UPPER MG.  My husband helped</a:t>
            </a:r>
            <a:r>
              <a:rPr lang="en-US" baseline="0" dirty="0"/>
              <a:t> me world-build much better.</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Examples</a:t>
            </a:r>
          </a:p>
        </p:txBody>
      </p:sp>
      <p:sp>
        <p:nvSpPr>
          <p:cNvPr id="4" name="Slide Number Placeholder 3"/>
          <p:cNvSpPr>
            <a:spLocks noGrp="1"/>
          </p:cNvSpPr>
          <p:nvPr>
            <p:ph type="sldNum" sz="quarter" idx="10"/>
          </p:nvPr>
        </p:nvSpPr>
        <p:spPr/>
        <p:txBody>
          <a:bodyPr/>
          <a:lstStyle/>
          <a:p>
            <a:fld id="{FCDE722D-954E-481E-BB89-C50670C48FFB}"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Cover– happened after second round of edits</a:t>
            </a:r>
          </a:p>
        </p:txBody>
      </p:sp>
      <p:sp>
        <p:nvSpPr>
          <p:cNvPr id="4" name="Slide Number Placeholder 3"/>
          <p:cNvSpPr>
            <a:spLocks noGrp="1"/>
          </p:cNvSpPr>
          <p:nvPr>
            <p:ph type="sldNum" sz="quarter" idx="10"/>
          </p:nvPr>
        </p:nvSpPr>
        <p:spPr/>
        <p:txBody>
          <a:bodyPr/>
          <a:lstStyle/>
          <a:p>
            <a:fld id="{FCDE722D-954E-481E-BB89-C50670C48FFB}" type="slidenum">
              <a:rPr lang="en-US" smtClean="0"/>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COVER</a:t>
            </a:r>
            <a:r>
              <a:rPr lang="en-US" baseline="0" dirty="0"/>
              <a:t> HAPPENS around this time.</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Real cover</a:t>
            </a:r>
          </a:p>
        </p:txBody>
      </p:sp>
      <p:sp>
        <p:nvSpPr>
          <p:cNvPr id="4" name="Slide Number Placeholder 3"/>
          <p:cNvSpPr>
            <a:spLocks noGrp="1"/>
          </p:cNvSpPr>
          <p:nvPr>
            <p:ph type="sldNum" sz="quarter" idx="10"/>
          </p:nvPr>
        </p:nvSpPr>
        <p:spPr/>
        <p:txBody>
          <a:bodyPr/>
          <a:lstStyle/>
          <a:p>
            <a:fld id="{FCDE722D-954E-481E-BB89-C50670C48FFB}" type="slidenum">
              <a:rPr lang="en-US" smtClean="0"/>
              <a:pPr/>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Most writers are not rich, and can’t make a living income from their books alone.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dirty="0"/>
              <a:t>Sierra hates being a fairy keeper, but when the fairy queens mysteriously vanish, she will stop at nothing to find them.  Losing her queen wasn't supposed to threaten everything Sierra loved, but finding the missing fairies will risk more than she thought possible</a:t>
            </a:r>
          </a:p>
        </p:txBody>
      </p:sp>
      <p:sp>
        <p:nvSpPr>
          <p:cNvPr id="4" name="Slide Number Placeholder 3"/>
          <p:cNvSpPr>
            <a:spLocks noGrp="1"/>
          </p:cNvSpPr>
          <p:nvPr>
            <p:ph type="sldNum" sz="quarter" idx="10"/>
          </p:nvPr>
        </p:nvSpPr>
        <p:spPr/>
        <p:txBody>
          <a:bodyPr/>
          <a:lstStyle/>
          <a:p>
            <a:fld id="{FCDE722D-954E-481E-BB89-C50670C48FFB}"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My current focus</a:t>
            </a:r>
            <a:r>
              <a:rPr lang="en-US" baseline="0" dirty="0"/>
              <a:t> on writing </a:t>
            </a:r>
            <a:r>
              <a:rPr lang="en-US" baseline="0" dirty="0" err="1"/>
              <a:t>fo</a:t>
            </a:r>
            <a:r>
              <a:rPr lang="en-US" baseline="0" dirty="0"/>
              <a:t> </a:t>
            </a:r>
            <a:r>
              <a:rPr lang="en-US" baseline="0" dirty="0" err="1"/>
              <a:t>rme</a:t>
            </a:r>
            <a:r>
              <a:rPr lang="en-US" baseline="0" dirty="0"/>
              <a:t> began about 9 years ago.  I joined SCBWI in 2008.  Started attending writing conferences, which changed my whole life.  It also changed my definition of what a “successful writer looked like.”  map image and David </a:t>
            </a:r>
            <a:r>
              <a:rPr lang="en-US" baseline="0" dirty="0" err="1"/>
              <a:t>Marcu’s</a:t>
            </a:r>
            <a:r>
              <a:rPr lang="en-US" baseline="0" dirty="0"/>
              <a:t> road image</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Fairy Keeper is my 5</a:t>
            </a:r>
            <a:r>
              <a:rPr lang="en-US" baseline="30000" dirty="0"/>
              <a:t>th</a:t>
            </a:r>
            <a:r>
              <a:rPr lang="en-US" dirty="0"/>
              <a:t> completed</a:t>
            </a:r>
            <a:r>
              <a:rPr lang="en-US" baseline="0" dirty="0"/>
              <a:t> manuscript.  Success can take a long time.  Driving in fog, by </a:t>
            </a:r>
            <a:r>
              <a:rPr lang="en-US" baseline="0" dirty="0" err="1"/>
              <a:t>Thomasz</a:t>
            </a:r>
            <a:r>
              <a:rPr lang="en-US" baseline="0" dirty="0"/>
              <a:t> </a:t>
            </a:r>
            <a:r>
              <a:rPr lang="en-US" baseline="0" dirty="0" err="1"/>
              <a:t>Zagorski</a:t>
            </a:r>
            <a:r>
              <a:rPr lang="en-US" baseline="0" dirty="0"/>
              <a:t> or the one by Jay </a:t>
            </a:r>
            <a:r>
              <a:rPr lang="en-US" baseline="0" dirty="0" err="1"/>
              <a:t>Mantri</a:t>
            </a:r>
            <a:r>
              <a:rPr lang="en-US" baseline="0" dirty="0"/>
              <a:t>  </a:t>
            </a:r>
            <a:r>
              <a:rPr lang="en-US" sz="1300" i="1" dirty="0"/>
              <a:t>Writing a novel is like driving a car at night. You can only see as far as your headlights, but you can make the whole trip that way.</a:t>
            </a:r>
            <a:r>
              <a:rPr lang="en-US" dirty="0"/>
              <a:t/>
            </a:r>
            <a:br>
              <a:rPr lang="en-US" dirty="0"/>
            </a:br>
            <a:r>
              <a:rPr lang="en-US" sz="1300" i="1" dirty="0"/>
              <a:t>– E. L. </a:t>
            </a:r>
            <a:r>
              <a:rPr lang="en-US" sz="1300" i="1"/>
              <a:t>Doctorow</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Writing Process–</a:t>
            </a:r>
            <a:r>
              <a:rPr lang="en-US" baseline="0" dirty="0"/>
              <a:t> the overview</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5"/>
          </p:nvPr>
        </p:nvSpPr>
        <p:spPr/>
        <p:txBody>
          <a:bodyPr/>
          <a:lstStyle/>
          <a:p>
            <a:fld id="{FCDE722D-954E-481E-BB89-C50670C48FFB}" type="slidenum">
              <a:rPr lang="en-US" smtClean="0"/>
              <a:pPr/>
              <a:t>15</a:t>
            </a:fld>
            <a:endParaRPr lang="en-US"/>
          </a:p>
        </p:txBody>
      </p:sp>
    </p:spTree>
    <p:extLst>
      <p:ext uri="{BB962C8B-B14F-4D97-AF65-F5344CB8AC3E}">
        <p14:creationId xmlns="" xmlns:p14="http://schemas.microsoft.com/office/powerpoint/2010/main" val="989050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Drafting– three</a:t>
            </a:r>
            <a:r>
              <a:rPr lang="en-US" baseline="0" dirty="0"/>
              <a:t> types of writers.  I was a </a:t>
            </a:r>
            <a:r>
              <a:rPr lang="en-US" baseline="0" dirty="0" err="1"/>
              <a:t>panster</a:t>
            </a:r>
            <a:r>
              <a:rPr lang="en-US" baseline="0" dirty="0"/>
              <a:t> in the beginning.  Writing short stories, it just made more sense to try it out and toss it if it didn’t work.  But after three full length manuscripts had big problems due to lack of planning, I changed my methods. But it still works for many famous authors, like Stephen King.  I’m a combo, though– Micah is a character who was not in my initial plans, but appeared rather suddenly when I was drafting my first version.</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16</a:t>
            </a:fld>
            <a:endParaRPr lang="en-US"/>
          </a:p>
        </p:txBody>
      </p:sp>
    </p:spTree>
    <p:extLst>
      <p:ext uri="{BB962C8B-B14F-4D97-AF65-F5344CB8AC3E}">
        <p14:creationId xmlns="" xmlns:p14="http://schemas.microsoft.com/office/powerpoint/2010/main" val="3612567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Drafting– three</a:t>
            </a:r>
            <a:r>
              <a:rPr lang="en-US" baseline="0" dirty="0"/>
              <a:t> types of writers.  I was a </a:t>
            </a:r>
            <a:r>
              <a:rPr lang="en-US" baseline="0" dirty="0" err="1"/>
              <a:t>panster</a:t>
            </a:r>
            <a:r>
              <a:rPr lang="en-US" baseline="0" dirty="0"/>
              <a:t> in the beginning.  Writing short stories, it just made more sense to try it out and toss it if it didn’t work.  But after three full length manuscripts had big problems due to lack of planning, I changed my methods. But it still works for many famous authors, like Stephen King.  I’m a combo, though– Micah is a character who was not in my initial plans, but appeared rather suddenly when I was drafting my first version.</a:t>
            </a:r>
            <a:endParaRPr lang="en-US" dirty="0"/>
          </a:p>
        </p:txBody>
      </p:sp>
      <p:sp>
        <p:nvSpPr>
          <p:cNvPr id="4" name="Slide Number Placeholder 3"/>
          <p:cNvSpPr>
            <a:spLocks noGrp="1"/>
          </p:cNvSpPr>
          <p:nvPr>
            <p:ph type="sldNum" sz="quarter" idx="10"/>
          </p:nvPr>
        </p:nvSpPr>
        <p:spPr/>
        <p:txBody>
          <a:bodyPr/>
          <a:lstStyle/>
          <a:p>
            <a:fld id="{FCDE722D-954E-481E-BB89-C50670C48FFB}"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56B41E-E840-4F74-B5A3-7BB51A25E3D4}"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43013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56B41E-E840-4F74-B5A3-7BB51A25E3D4}"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1595673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56B41E-E840-4F74-B5A3-7BB51A25E3D4}"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8888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56B41E-E840-4F74-B5A3-7BB51A25E3D4}"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7F64B-5C01-4BA3-8964-6E808DC0AB70}" type="slidenum">
              <a:rPr lang="en-US" smtClean="0"/>
              <a:pPr/>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 xmlns:p14="http://schemas.microsoft.com/office/powerpoint/2010/main" val="1967107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56B41E-E840-4F74-B5A3-7BB51A25E3D4}"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2883767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156B41E-E840-4F74-B5A3-7BB51A25E3D4}" type="datetimeFigureOut">
              <a:rPr lang="en-US" smtClean="0"/>
              <a:pPr/>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2766480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156B41E-E840-4F74-B5A3-7BB51A25E3D4}" type="datetimeFigureOut">
              <a:rPr lang="en-US" smtClean="0"/>
              <a:pPr/>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2137198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6B41E-E840-4F74-B5A3-7BB51A25E3D4}"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2521121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6B41E-E840-4F74-B5A3-7BB51A25E3D4}"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1951971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156B41E-E840-4F74-B5A3-7BB51A25E3D4}"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1653797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274637"/>
            <a:ext cx="8229600" cy="1143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3" name="Shape 13"/>
          <p:cNvSpPr txBox="1">
            <a:spLocks noGrp="1"/>
          </p:cNvSpPr>
          <p:nvPr>
            <p:ph type="body" idx="1"/>
          </p:nvPr>
        </p:nvSpPr>
        <p:spPr>
          <a:xfrm>
            <a:off x="457200" y="1600200"/>
            <a:ext cx="8229600" cy="4967573"/>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Tree>
    <p:extLst>
      <p:ext uri="{BB962C8B-B14F-4D97-AF65-F5344CB8AC3E}">
        <p14:creationId xmlns="" xmlns:p14="http://schemas.microsoft.com/office/powerpoint/2010/main" val="199820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6B41E-E840-4F74-B5A3-7BB51A25E3D4}"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1822598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56B41E-E840-4F74-B5A3-7BB51A25E3D4}"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239141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56B41E-E840-4F74-B5A3-7BB51A25E3D4}"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979859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56B41E-E840-4F74-B5A3-7BB51A25E3D4}" type="datetimeFigureOut">
              <a:rPr lang="en-US" smtClean="0"/>
              <a:pPr/>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197536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56B41E-E840-4F74-B5A3-7BB51A25E3D4}" type="datetimeFigureOut">
              <a:rPr lang="en-US" smtClean="0"/>
              <a:pPr/>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2040229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C156B41E-E840-4F74-B5A3-7BB51A25E3D4}" type="datetimeFigureOut">
              <a:rPr lang="en-US" smtClean="0"/>
              <a:pPr/>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3230688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56B41E-E840-4F74-B5A3-7BB51A25E3D4}"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3430742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56B41E-E840-4F74-B5A3-7BB51A25E3D4}"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113841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cstate="print">
            <a:alphaModFix/>
            <a:extLst>
              <a:ext uri="{28A0092B-C50C-407E-A947-70E740481C1C}">
                <a14:useLocalDpi xmlns=""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C156B41E-E840-4F74-B5A3-7BB51A25E3D4}" type="datetimeFigureOut">
              <a:rPr lang="en-US" smtClean="0"/>
              <a:pPr/>
              <a:t>12/3/2019</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CFE7F64B-5C01-4BA3-8964-6E808DC0AB70}" type="slidenum">
              <a:rPr lang="en-US" smtClean="0"/>
              <a:pPr/>
              <a:t>‹#›</a:t>
            </a:fld>
            <a:endParaRPr lang="en-US"/>
          </a:p>
        </p:txBody>
      </p:sp>
    </p:spTree>
    <p:extLst>
      <p:ext uri="{BB962C8B-B14F-4D97-AF65-F5344CB8AC3E}">
        <p14:creationId xmlns="" xmlns:p14="http://schemas.microsoft.com/office/powerpoint/2010/main" val="280187263"/>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9.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2.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55.jpeg"/><Relationship Id="rId4" Type="http://schemas.openxmlformats.org/officeDocument/2006/relationships/package" Target="../embeddings/Microsoft_Word_Document11.docx"/></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18.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amybearce.com/"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4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18.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51.xml.rels><?xml version="1.0" encoding="UTF-8" standalone="yes"?>
<Relationships xmlns="http://schemas.openxmlformats.org/package/2006/relationships"><Relationship Id="rId8" Type="http://schemas.openxmlformats.org/officeDocument/2006/relationships/hyperlink" Target="http://mrg.bz/kqVNts" TargetMode="External"/><Relationship Id="rId3" Type="http://schemas.openxmlformats.org/officeDocument/2006/relationships/hyperlink" Target="http://mrg.bz/VWzTqT" TargetMode="External"/><Relationship Id="rId7" Type="http://schemas.openxmlformats.org/officeDocument/2006/relationships/hyperlink" Target="http://www.stevendkrause.com/tprw/introduction.html%20Accessed%20January%2031" TargetMode="External"/><Relationship Id="rId2" Type="http://schemas.openxmlformats.org/officeDocument/2006/relationships/hyperlink" Target="http://mrg.bz/jDDKxs" TargetMode="External"/><Relationship Id="rId1" Type="http://schemas.openxmlformats.org/officeDocument/2006/relationships/slideLayout" Target="../slideLayouts/slideLayout6.xml"/><Relationship Id="rId6" Type="http://schemas.openxmlformats.org/officeDocument/2006/relationships/hyperlink" Target="http://mrg.bz/xlHJWF" TargetMode="External"/><Relationship Id="rId5" Type="http://schemas.openxmlformats.org/officeDocument/2006/relationships/hyperlink" Target="http://mrg.bz/QvNcSr" TargetMode="External"/><Relationship Id="rId4" Type="http://schemas.openxmlformats.org/officeDocument/2006/relationships/hyperlink" Target="http://www.jaynejaudonferrer.com/page/forstudents%20Accessed%20January%2031" TargetMode="External"/><Relationship Id="rId9" Type="http://schemas.openxmlformats.org/officeDocument/2006/relationships/hyperlink" Target="https://unsplash.imgix.net/photo-1417354691640-148c3d652342?q=75&amp;fm=jpg&amp;s=ce859d5eeab01289d6d48478559ab4e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077200" cy="762000"/>
          </a:xfrm>
        </p:spPr>
        <p:txBody>
          <a:bodyPr>
            <a:normAutofit fontScale="90000"/>
          </a:bodyPr>
          <a:lstStyle/>
          <a:p>
            <a:r>
              <a:rPr lang="en-US" dirty="0"/>
              <a:t>Some of my favorites for 3</a:t>
            </a:r>
            <a:r>
              <a:rPr lang="en-US" baseline="30000" dirty="0"/>
              <a:t>rd</a:t>
            </a:r>
            <a:r>
              <a:rPr lang="en-US" dirty="0"/>
              <a:t>-6th</a:t>
            </a:r>
          </a:p>
        </p:txBody>
      </p:sp>
      <p:pic>
        <p:nvPicPr>
          <p:cNvPr id="4" name="Content Placeholder 3" descr="cinder cover.jpg"/>
          <p:cNvPicPr>
            <a:picLocks noGrp="1" noChangeAspect="1"/>
          </p:cNvPicPr>
          <p:nvPr>
            <p:ph idx="1"/>
          </p:nvPr>
        </p:nvPicPr>
        <p:blipFill>
          <a:blip r:embed="rId2" cstate="print"/>
          <a:stretch>
            <a:fillRect/>
          </a:stretch>
        </p:blipFill>
        <p:spPr>
          <a:xfrm>
            <a:off x="2514600" y="949588"/>
            <a:ext cx="1676400" cy="2535956"/>
          </a:xfrm>
        </p:spPr>
      </p:pic>
      <p:pic>
        <p:nvPicPr>
          <p:cNvPr id="51202" name="Picture 2" descr="Gregor"/>
          <p:cNvPicPr>
            <a:picLocks noChangeAspect="1" noChangeArrowheads="1"/>
          </p:cNvPicPr>
          <p:nvPr/>
        </p:nvPicPr>
        <p:blipFill>
          <a:blip r:embed="rId3" cstate="print"/>
          <a:stretch>
            <a:fillRect/>
          </a:stretch>
        </p:blipFill>
        <p:spPr bwMode="auto">
          <a:xfrm>
            <a:off x="6747258" y="3581400"/>
            <a:ext cx="1945509" cy="2961914"/>
          </a:xfrm>
          <a:prstGeom prst="rect">
            <a:avLst/>
          </a:prstGeom>
          <a:noFill/>
        </p:spPr>
      </p:pic>
      <p:pic>
        <p:nvPicPr>
          <p:cNvPr id="51204" name="Picture 4" descr="artemis"/>
          <p:cNvPicPr>
            <a:picLocks noChangeAspect="1" noChangeArrowheads="1"/>
          </p:cNvPicPr>
          <p:nvPr/>
        </p:nvPicPr>
        <p:blipFill>
          <a:blip r:embed="rId4" cstate="print"/>
          <a:stretch>
            <a:fillRect/>
          </a:stretch>
        </p:blipFill>
        <p:spPr bwMode="auto">
          <a:xfrm>
            <a:off x="531925" y="3810612"/>
            <a:ext cx="1767135" cy="2589575"/>
          </a:xfrm>
          <a:prstGeom prst="rect">
            <a:avLst/>
          </a:prstGeom>
          <a:noFill/>
        </p:spPr>
      </p:pic>
      <p:pic>
        <p:nvPicPr>
          <p:cNvPr id="51206" name="Picture 6" descr="pink"/>
          <p:cNvPicPr>
            <a:picLocks noChangeAspect="1" noChangeArrowheads="1"/>
          </p:cNvPicPr>
          <p:nvPr/>
        </p:nvPicPr>
        <p:blipFill>
          <a:blip r:embed="rId5" cstate="print"/>
          <a:stretch>
            <a:fillRect/>
          </a:stretch>
        </p:blipFill>
        <p:spPr bwMode="auto">
          <a:xfrm>
            <a:off x="4572000" y="990600"/>
            <a:ext cx="1752600" cy="2463560"/>
          </a:xfrm>
          <a:prstGeom prst="rect">
            <a:avLst/>
          </a:prstGeom>
          <a:noFill/>
        </p:spPr>
      </p:pic>
      <p:pic>
        <p:nvPicPr>
          <p:cNvPr id="51210" name="Picture 10" descr="Percy Jackson &amp; the Olympians: The Lightning Thief (2010) Poster"/>
          <p:cNvPicPr>
            <a:picLocks noChangeAspect="1" noChangeArrowheads="1"/>
          </p:cNvPicPr>
          <p:nvPr/>
        </p:nvPicPr>
        <p:blipFill>
          <a:blip r:embed="rId6" cstate="print"/>
          <a:stretch>
            <a:fillRect/>
          </a:stretch>
        </p:blipFill>
        <p:spPr bwMode="auto">
          <a:xfrm>
            <a:off x="685800" y="989389"/>
            <a:ext cx="1676400" cy="2527905"/>
          </a:xfrm>
          <a:prstGeom prst="rect">
            <a:avLst/>
          </a:prstGeom>
          <a:noFill/>
        </p:spPr>
      </p:pic>
      <p:sp>
        <p:nvSpPr>
          <p:cNvPr id="51212" name="AutoShape 12" descr="Image result for One Came 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18" name="Picture 18" descr="Front Cover"/>
          <p:cNvPicPr>
            <a:picLocks noChangeAspect="1" noChangeArrowheads="1"/>
          </p:cNvPicPr>
          <p:nvPr/>
        </p:nvPicPr>
        <p:blipFill>
          <a:blip r:embed="rId7" cstate="print"/>
          <a:srcRect/>
          <a:stretch>
            <a:fillRect/>
          </a:stretch>
        </p:blipFill>
        <p:spPr bwMode="auto">
          <a:xfrm>
            <a:off x="2667000" y="3810000"/>
            <a:ext cx="1871330" cy="2514600"/>
          </a:xfrm>
          <a:prstGeom prst="rect">
            <a:avLst/>
          </a:prstGeom>
          <a:noFill/>
        </p:spPr>
      </p:pic>
      <p:sp>
        <p:nvSpPr>
          <p:cNvPr id="51220" name="AutoShape 20" descr="One Came 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22" name="Picture 22" descr="One Came Home"/>
          <p:cNvPicPr>
            <a:picLocks noChangeAspect="1" noChangeArrowheads="1"/>
          </p:cNvPicPr>
          <p:nvPr/>
        </p:nvPicPr>
        <p:blipFill>
          <a:blip r:embed="rId8" cstate="print"/>
          <a:stretch>
            <a:fillRect/>
          </a:stretch>
        </p:blipFill>
        <p:spPr bwMode="auto">
          <a:xfrm>
            <a:off x="4724400" y="3733800"/>
            <a:ext cx="1858979" cy="2735855"/>
          </a:xfrm>
          <a:prstGeom prst="rect">
            <a:avLst/>
          </a:prstGeom>
          <a:noFill/>
        </p:spPr>
      </p:pic>
      <p:pic>
        <p:nvPicPr>
          <p:cNvPr id="51224" name="Picture 24" descr="Wonder"/>
          <p:cNvPicPr>
            <a:picLocks noChangeAspect="1" noChangeArrowheads="1"/>
          </p:cNvPicPr>
          <p:nvPr/>
        </p:nvPicPr>
        <p:blipFill>
          <a:blip r:embed="rId9" cstate="print"/>
          <a:srcRect/>
          <a:stretch>
            <a:fillRect/>
          </a:stretch>
        </p:blipFill>
        <p:spPr bwMode="auto">
          <a:xfrm>
            <a:off x="6781800" y="914400"/>
            <a:ext cx="1676399" cy="252749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304800"/>
            <a:ext cx="7773338" cy="1596177"/>
          </a:xfrm>
        </p:spPr>
        <p:txBody>
          <a:bodyPr>
            <a:normAutofit/>
          </a:bodyPr>
          <a:lstStyle/>
          <a:p>
            <a:r>
              <a:rPr lang="en-US" dirty="0"/>
              <a:t>3 Questions you’ll be able to answer after today!</a:t>
            </a:r>
          </a:p>
        </p:txBody>
      </p:sp>
      <p:sp>
        <p:nvSpPr>
          <p:cNvPr id="3" name="Content Placeholder 2"/>
          <p:cNvSpPr>
            <a:spLocks noGrp="1"/>
          </p:cNvSpPr>
          <p:nvPr>
            <p:ph idx="1"/>
          </p:nvPr>
        </p:nvSpPr>
        <p:spPr>
          <a:xfrm>
            <a:off x="457200" y="1937599"/>
            <a:ext cx="8229600" cy="3048000"/>
          </a:xfrm>
        </p:spPr>
        <p:txBody>
          <a:bodyPr>
            <a:noAutofit/>
          </a:bodyPr>
          <a:lstStyle/>
          <a:p>
            <a:pPr marL="742950" indent="-742950">
              <a:buFont typeface="+mj-lt"/>
              <a:buAutoNum type="arabicPeriod"/>
            </a:pPr>
            <a:r>
              <a:rPr lang="en-US" sz="2800" dirty="0">
                <a:latin typeface="Arial" panose="020B0604020202020204" pitchFamily="34" charset="0"/>
                <a:cs typeface="Arial" panose="020B0604020202020204" pitchFamily="34" charset="0"/>
              </a:rPr>
              <a:t>What’s the writing process like?</a:t>
            </a:r>
          </a:p>
          <a:p>
            <a:pPr marL="742950" indent="-742950">
              <a:buFont typeface="+mj-lt"/>
              <a:buAutoNum type="arabicPeriod"/>
            </a:pPr>
            <a:endParaRPr lang="en-US" sz="2800" dirty="0">
              <a:latin typeface="Arial" panose="020B0604020202020204" pitchFamily="34" charset="0"/>
              <a:cs typeface="Arial" panose="020B0604020202020204" pitchFamily="34" charset="0"/>
            </a:endParaRPr>
          </a:p>
          <a:p>
            <a:pPr marL="742950" indent="-742950">
              <a:buFont typeface="+mj-lt"/>
              <a:buAutoNum type="arabicPeriod"/>
            </a:pPr>
            <a:r>
              <a:rPr lang="en-US" sz="2800" dirty="0">
                <a:latin typeface="Arial" panose="020B0604020202020204" pitchFamily="34" charset="0"/>
                <a:cs typeface="Arial" panose="020B0604020202020204" pitchFamily="34" charset="0"/>
              </a:rPr>
              <a:t>What do writers *do*?</a:t>
            </a:r>
          </a:p>
          <a:p>
            <a:pPr marL="742950" indent="-742950">
              <a:buFont typeface="+mj-lt"/>
              <a:buAutoNum type="arabicPeriod"/>
            </a:pPr>
            <a:endParaRPr lang="en-US" sz="2800" dirty="0">
              <a:latin typeface="Arial" panose="020B0604020202020204" pitchFamily="34" charset="0"/>
              <a:cs typeface="Arial" panose="020B0604020202020204" pitchFamily="34" charset="0"/>
            </a:endParaRPr>
          </a:p>
          <a:p>
            <a:pPr marL="742950" indent="-742950">
              <a:buFont typeface="+mj-lt"/>
              <a:buAutoNum type="arabicPeriod"/>
            </a:pPr>
            <a:r>
              <a:rPr lang="en-US" sz="2800" dirty="0">
                <a:latin typeface="Arial" panose="020B0604020202020204" pitchFamily="34" charset="0"/>
                <a:cs typeface="Arial" panose="020B0604020202020204" pitchFamily="34" charset="0"/>
              </a:rPr>
              <a:t>How does the publishing process work?</a:t>
            </a:r>
          </a:p>
          <a:p>
            <a:pPr marL="742950" indent="-742950">
              <a:lnSpc>
                <a:spcPct val="150000"/>
              </a:lnSpc>
              <a:buFont typeface="+mj-lt"/>
              <a:buAutoNum type="arabicPeriod"/>
            </a:pPr>
            <a:endParaRPr lang="en-US" sz="4000" dirty="0"/>
          </a:p>
          <a:p>
            <a:pPr marL="742950" indent="-742950">
              <a:lnSpc>
                <a:spcPct val="150000"/>
              </a:lnSpc>
              <a:buFont typeface="+mj-lt"/>
              <a:buAutoNum type="arabicPeriod"/>
            </a:pPr>
            <a:endParaRPr lang="en-US" sz="4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381000"/>
            <a:ext cx="7773338" cy="1041533"/>
          </a:xfrm>
        </p:spPr>
        <p:txBody>
          <a:bodyPr>
            <a:normAutofit/>
          </a:bodyPr>
          <a:lstStyle/>
          <a:p>
            <a:pPr algn="l"/>
            <a:r>
              <a:rPr lang="en-US" dirty="0"/>
              <a:t>   Writing a book is…</a:t>
            </a:r>
          </a:p>
        </p:txBody>
      </p:sp>
      <p:pic>
        <p:nvPicPr>
          <p:cNvPr id="4" name="Content Placeholder 3" descr="Long stretch of highway by Ryan McGuire.jpg"/>
          <p:cNvPicPr>
            <a:picLocks noGrp="1" noChangeAspect="1"/>
          </p:cNvPicPr>
          <p:nvPr>
            <p:ph idx="1"/>
          </p:nvPr>
        </p:nvPicPr>
        <p:blipFill>
          <a:blip r:embed="rId3" cstate="print"/>
          <a:stretch>
            <a:fillRect/>
          </a:stretch>
        </p:blipFill>
        <p:spPr>
          <a:xfrm>
            <a:off x="485775" y="1676400"/>
            <a:ext cx="4615830" cy="3078162"/>
          </a:xfrm>
          <a:ln w="28575">
            <a:solidFill>
              <a:schemeClr val="tx1"/>
            </a:solidFill>
          </a:ln>
        </p:spPr>
      </p:pic>
      <p:pic>
        <p:nvPicPr>
          <p:cNvPr id="5" name="Picture 4">
            <a:extLst>
              <a:ext uri="{FF2B5EF4-FFF2-40B4-BE49-F238E27FC236}">
                <a16:creationId xmlns="" xmlns:a16="http://schemas.microsoft.com/office/drawing/2014/main" id="{EE6E0234-754C-4E2F-83D9-DA0C28BF8A9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581400" y="2798298"/>
            <a:ext cx="5105400" cy="3581400"/>
          </a:xfrm>
          <a:prstGeom prst="rect">
            <a:avLst/>
          </a:prstGeom>
          <a:ln w="28575">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3338" cy="905482"/>
          </a:xfrm>
        </p:spPr>
        <p:txBody>
          <a:bodyPr>
            <a:normAutofit/>
          </a:bodyPr>
          <a:lstStyle/>
          <a:p>
            <a:r>
              <a:rPr lang="en-US" dirty="0"/>
              <a:t>Writing a book…IS MESSY!</a:t>
            </a:r>
          </a:p>
        </p:txBody>
      </p:sp>
      <p:pic>
        <p:nvPicPr>
          <p:cNvPr id="4" name="Content Placeholder 3" descr="Driving in fog.jpg"/>
          <p:cNvPicPr>
            <a:picLocks noGrp="1" noChangeAspect="1"/>
          </p:cNvPicPr>
          <p:nvPr>
            <p:ph idx="1"/>
          </p:nvPr>
        </p:nvPicPr>
        <p:blipFill>
          <a:blip r:embed="rId3" cstate="print"/>
          <a:stretch>
            <a:fillRect/>
          </a:stretch>
        </p:blipFill>
        <p:spPr>
          <a:xfrm>
            <a:off x="457200" y="1524000"/>
            <a:ext cx="4525963" cy="4525963"/>
          </a:xfrm>
        </p:spPr>
      </p:pic>
      <p:pic>
        <p:nvPicPr>
          <p:cNvPr id="5" name="Picture 4" descr="deada end by bmcmath.jpg"/>
          <p:cNvPicPr>
            <a:picLocks noChangeAspect="1"/>
          </p:cNvPicPr>
          <p:nvPr/>
        </p:nvPicPr>
        <p:blipFill>
          <a:blip r:embed="rId4" cstate="print"/>
          <a:stretch>
            <a:fillRect/>
          </a:stretch>
        </p:blipFill>
        <p:spPr>
          <a:xfrm rot="581281">
            <a:off x="4647086" y="1904999"/>
            <a:ext cx="4064000" cy="304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al depiction of writing process.png"/>
          <p:cNvPicPr>
            <a:picLocks noChangeAspect="1"/>
          </p:cNvPicPr>
          <p:nvPr/>
        </p:nvPicPr>
        <p:blipFill>
          <a:blip r:embed="rId3" cstate="print"/>
          <a:stretch>
            <a:fillRect/>
          </a:stretch>
        </p:blipFill>
        <p:spPr>
          <a:xfrm>
            <a:off x="3810000" y="1600200"/>
            <a:ext cx="4778189" cy="3008489"/>
          </a:xfrm>
          <a:prstGeom prst="rect">
            <a:avLst/>
          </a:prstGeom>
        </p:spPr>
      </p:pic>
      <p:sp>
        <p:nvSpPr>
          <p:cNvPr id="2" name="Title 1"/>
          <p:cNvSpPr>
            <a:spLocks noGrp="1"/>
          </p:cNvSpPr>
          <p:nvPr>
            <p:ph type="title"/>
          </p:nvPr>
        </p:nvSpPr>
        <p:spPr>
          <a:xfrm>
            <a:off x="533400" y="152400"/>
            <a:ext cx="8229600" cy="1143000"/>
          </a:xfrm>
        </p:spPr>
        <p:txBody>
          <a:bodyPr/>
          <a:lstStyle/>
          <a:p>
            <a:r>
              <a:rPr lang="en-US" dirty="0"/>
              <a:t>The Writing Process is Messy</a:t>
            </a:r>
          </a:p>
        </p:txBody>
      </p:sp>
      <p:sp>
        <p:nvSpPr>
          <p:cNvPr id="3" name="Content Placeholder 2"/>
          <p:cNvSpPr>
            <a:spLocks noGrp="1"/>
          </p:cNvSpPr>
          <p:nvPr>
            <p:ph idx="1"/>
          </p:nvPr>
        </p:nvSpPr>
        <p:spPr>
          <a:xfrm>
            <a:off x="685800" y="1447800"/>
            <a:ext cx="8229600" cy="4800600"/>
          </a:xfrm>
        </p:spPr>
        <p:txBody>
          <a:bodyPr>
            <a:noAutofit/>
          </a:bodyPr>
          <a:lstStyle/>
          <a:p>
            <a:r>
              <a:rPr lang="en-US" sz="4000" dirty="0">
                <a:solidFill>
                  <a:schemeClr val="accent5">
                    <a:lumMod val="75000"/>
                  </a:schemeClr>
                </a:solidFill>
              </a:rPr>
              <a:t>Prewriting</a:t>
            </a:r>
          </a:p>
          <a:p>
            <a:r>
              <a:rPr lang="en-US" sz="4000" dirty="0">
                <a:solidFill>
                  <a:schemeClr val="tx2">
                    <a:lumMod val="60000"/>
                    <a:lumOff val="40000"/>
                  </a:schemeClr>
                </a:solidFill>
              </a:rPr>
              <a:t>Drafting</a:t>
            </a:r>
          </a:p>
          <a:p>
            <a:r>
              <a:rPr lang="en-US" sz="4000" dirty="0">
                <a:solidFill>
                  <a:schemeClr val="accent4"/>
                </a:solidFill>
              </a:rPr>
              <a:t>Revising</a:t>
            </a:r>
          </a:p>
          <a:p>
            <a:r>
              <a:rPr lang="en-US" sz="4000" dirty="0">
                <a:solidFill>
                  <a:schemeClr val="accent3">
                    <a:lumMod val="75000"/>
                  </a:schemeClr>
                </a:solidFill>
              </a:rPr>
              <a:t>Editing</a:t>
            </a:r>
          </a:p>
          <a:p>
            <a:r>
              <a:rPr lang="en-US" sz="4000" dirty="0">
                <a:solidFill>
                  <a:schemeClr val="accent6">
                    <a:lumMod val="90000"/>
                  </a:schemeClr>
                </a:solidFill>
              </a:rPr>
              <a:t>Copy edits/Proofreading</a:t>
            </a:r>
          </a:p>
          <a:p>
            <a:r>
              <a:rPr lang="en-US" sz="4000" dirty="0">
                <a:solidFill>
                  <a:srgbClr val="00B0F0"/>
                </a:solidFill>
              </a:rPr>
              <a:t>Publishing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52425"/>
            <a:ext cx="8229600" cy="1143000"/>
          </a:xfrm>
        </p:spPr>
        <p:txBody>
          <a:bodyPr>
            <a:normAutofit/>
          </a:bodyPr>
          <a:lstStyle/>
          <a:p>
            <a:r>
              <a:rPr lang="en-US" sz="3200" dirty="0"/>
              <a:t>Some writing terms to know:</a:t>
            </a:r>
          </a:p>
        </p:txBody>
      </p:sp>
      <p:sp>
        <p:nvSpPr>
          <p:cNvPr id="3" name="Content Placeholder 2"/>
          <p:cNvSpPr>
            <a:spLocks noGrp="1"/>
          </p:cNvSpPr>
          <p:nvPr>
            <p:ph idx="1"/>
          </p:nvPr>
        </p:nvSpPr>
        <p:spPr>
          <a:xfrm>
            <a:off x="1556398" y="1266733"/>
            <a:ext cx="7773339" cy="2619468"/>
          </a:xfrm>
        </p:spPr>
        <p:txBody>
          <a:bodyPr>
            <a:normAutofit/>
          </a:bodyPr>
          <a:lstStyle/>
          <a:p>
            <a:pPr marL="0" indent="0">
              <a:lnSpc>
                <a:spcPct val="200000"/>
              </a:lnSpc>
              <a:buNone/>
            </a:pPr>
            <a:r>
              <a:rPr lang="en-US" sz="2400" dirty="0"/>
              <a:t>Manuscript           The craft of writing            Critique  </a:t>
            </a:r>
          </a:p>
          <a:p>
            <a:pPr marL="0" indent="0">
              <a:lnSpc>
                <a:spcPct val="200000"/>
              </a:lnSpc>
              <a:buNone/>
            </a:pPr>
            <a:r>
              <a:rPr lang="en-US" sz="2400" dirty="0"/>
              <a:t>Publishing company/ press                     </a:t>
            </a:r>
          </a:p>
        </p:txBody>
      </p:sp>
      <p:sp>
        <p:nvSpPr>
          <p:cNvPr id="4" name="Lightning Bolt 3"/>
          <p:cNvSpPr/>
          <p:nvPr/>
        </p:nvSpPr>
        <p:spPr>
          <a:xfrm>
            <a:off x="390525" y="423545"/>
            <a:ext cx="990600" cy="1447800"/>
          </a:xfrm>
          <a:prstGeom prst="lightningBol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B80321F7-A411-4902-80A1-C569D6165975}"/>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40755" b="597"/>
          <a:stretch/>
        </p:blipFill>
        <p:spPr>
          <a:xfrm>
            <a:off x="4762" y="4048125"/>
            <a:ext cx="9144000" cy="28098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pPr algn="l"/>
            <a:r>
              <a:rPr lang="en-US" sz="3200" dirty="0"/>
              <a:t>Writers are still learning, too!</a:t>
            </a:r>
          </a:p>
        </p:txBody>
      </p:sp>
      <p:sp>
        <p:nvSpPr>
          <p:cNvPr id="3" name="Content Placeholder 2"/>
          <p:cNvSpPr>
            <a:spLocks noGrp="1"/>
          </p:cNvSpPr>
          <p:nvPr>
            <p:ph idx="1"/>
          </p:nvPr>
        </p:nvSpPr>
        <p:spPr>
          <a:xfrm>
            <a:off x="457200" y="1600200"/>
            <a:ext cx="4343400" cy="4800600"/>
          </a:xfrm>
        </p:spPr>
        <p:txBody>
          <a:bodyPr>
            <a:normAutofit/>
          </a:bodyPr>
          <a:lstStyle/>
          <a:p>
            <a:pPr>
              <a:lnSpc>
                <a:spcPct val="150000"/>
              </a:lnSpc>
            </a:pPr>
            <a:r>
              <a:rPr lang="en-US" dirty="0"/>
              <a:t>#1! Read a LOT. </a:t>
            </a:r>
            <a:r>
              <a:rPr lang="en-US" dirty="0">
                <a:sym typeface="Wingdings" pitchFamily="2" charset="2"/>
              </a:rPr>
              <a:t> </a:t>
            </a:r>
          </a:p>
          <a:p>
            <a:pPr>
              <a:lnSpc>
                <a:spcPct val="150000"/>
              </a:lnSpc>
            </a:pPr>
            <a:r>
              <a:rPr lang="en-US" dirty="0">
                <a:sym typeface="Wingdings" pitchFamily="2" charset="2"/>
              </a:rPr>
              <a:t>Write a lot.</a:t>
            </a:r>
            <a:endParaRPr lang="en-US" dirty="0"/>
          </a:p>
          <a:p>
            <a:pPr>
              <a:lnSpc>
                <a:spcPct val="150000"/>
              </a:lnSpc>
            </a:pPr>
            <a:r>
              <a:rPr lang="en-US" dirty="0"/>
              <a:t>Read </a:t>
            </a:r>
            <a:r>
              <a:rPr lang="en-US" i="1" dirty="0"/>
              <a:t>about </a:t>
            </a:r>
            <a:r>
              <a:rPr lang="en-US" dirty="0"/>
              <a:t>writing.</a:t>
            </a:r>
          </a:p>
          <a:p>
            <a:pPr>
              <a:lnSpc>
                <a:spcPct val="150000"/>
              </a:lnSpc>
            </a:pPr>
            <a:r>
              <a:rPr lang="en-US" dirty="0"/>
              <a:t>Go to conferences, webinars, classes</a:t>
            </a:r>
          </a:p>
          <a:p>
            <a:pPr>
              <a:lnSpc>
                <a:spcPct val="150000"/>
              </a:lnSpc>
            </a:pPr>
            <a:r>
              <a:rPr lang="en-US" dirty="0"/>
              <a:t>Join writing communities </a:t>
            </a:r>
          </a:p>
          <a:p>
            <a:pPr>
              <a:lnSpc>
                <a:spcPct val="150000"/>
              </a:lnSpc>
            </a:pPr>
            <a:r>
              <a:rPr lang="en-US" dirty="0"/>
              <a:t>Join Critique groups</a:t>
            </a:r>
          </a:p>
        </p:txBody>
      </p:sp>
      <p:pic>
        <p:nvPicPr>
          <p:cNvPr id="4" name="Picture 3" descr="writing books.JPG"/>
          <p:cNvPicPr>
            <a:picLocks noChangeAspect="1"/>
          </p:cNvPicPr>
          <p:nvPr/>
        </p:nvPicPr>
        <p:blipFill>
          <a:blip r:embed="rId3" cstate="print"/>
          <a:srcRect t="5778"/>
          <a:stretch>
            <a:fillRect/>
          </a:stretch>
        </p:blipFill>
        <p:spPr>
          <a:xfrm>
            <a:off x="4572000" y="1006232"/>
            <a:ext cx="4038600" cy="548835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525" y="497130"/>
            <a:ext cx="8741569" cy="614495"/>
          </a:xfrm>
        </p:spPr>
        <p:txBody>
          <a:bodyPr>
            <a:noAutofit/>
          </a:bodyPr>
          <a:lstStyle/>
          <a:p>
            <a:r>
              <a:rPr lang="en-US" sz="4000" dirty="0"/>
              <a:t>How do people write books?</a:t>
            </a:r>
          </a:p>
        </p:txBody>
      </p:sp>
      <p:sp>
        <p:nvSpPr>
          <p:cNvPr id="3" name="Content Placeholder 2"/>
          <p:cNvSpPr>
            <a:spLocks noGrp="1"/>
          </p:cNvSpPr>
          <p:nvPr>
            <p:ph idx="1"/>
          </p:nvPr>
        </p:nvSpPr>
        <p:spPr>
          <a:xfrm>
            <a:off x="474510" y="1144963"/>
            <a:ext cx="8229600" cy="4953000"/>
          </a:xfrm>
        </p:spPr>
        <p:txBody>
          <a:bodyPr>
            <a:normAutofit/>
          </a:bodyPr>
          <a:lstStyle/>
          <a:p>
            <a:pPr>
              <a:buNone/>
            </a:pPr>
            <a:r>
              <a:rPr lang="en-US" sz="5400" dirty="0"/>
              <a:t>                   </a:t>
            </a:r>
          </a:p>
          <a:p>
            <a:pPr>
              <a:buNone/>
            </a:pPr>
            <a:endParaRPr lang="en-US" sz="5400" dirty="0"/>
          </a:p>
          <a:p>
            <a:pPr>
              <a:buNone/>
            </a:pPr>
            <a:endParaRPr lang="en-US" sz="4800" dirty="0"/>
          </a:p>
          <a:p>
            <a:pPr>
              <a:buNone/>
            </a:pPr>
            <a:endParaRPr lang="en-US" sz="4800" dirty="0"/>
          </a:p>
        </p:txBody>
      </p:sp>
    </p:spTree>
    <p:extLst>
      <p:ext uri="{BB962C8B-B14F-4D97-AF65-F5344CB8AC3E}">
        <p14:creationId xmlns="" xmlns:p14="http://schemas.microsoft.com/office/powerpoint/2010/main" val="3959263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525" y="497130"/>
            <a:ext cx="8741569" cy="614495"/>
          </a:xfrm>
        </p:spPr>
        <p:txBody>
          <a:bodyPr>
            <a:noAutofit/>
          </a:bodyPr>
          <a:lstStyle/>
          <a:p>
            <a:r>
              <a:rPr lang="en-US" sz="4000" dirty="0"/>
              <a:t>How do people write books?</a:t>
            </a:r>
          </a:p>
        </p:txBody>
      </p:sp>
      <p:sp>
        <p:nvSpPr>
          <p:cNvPr id="3" name="Content Placeholder 2"/>
          <p:cNvSpPr>
            <a:spLocks noGrp="1"/>
          </p:cNvSpPr>
          <p:nvPr>
            <p:ph idx="1"/>
          </p:nvPr>
        </p:nvSpPr>
        <p:spPr>
          <a:xfrm>
            <a:off x="474510" y="1144963"/>
            <a:ext cx="8229600" cy="4953000"/>
          </a:xfrm>
        </p:spPr>
        <p:txBody>
          <a:bodyPr>
            <a:normAutofit/>
          </a:bodyPr>
          <a:lstStyle/>
          <a:p>
            <a:pPr>
              <a:buNone/>
            </a:pPr>
            <a:r>
              <a:rPr lang="en-US" sz="5400" dirty="0"/>
              <a:t>                   </a:t>
            </a:r>
          </a:p>
          <a:p>
            <a:pPr>
              <a:buNone/>
            </a:pPr>
            <a:endParaRPr lang="en-US" sz="5400" dirty="0"/>
          </a:p>
          <a:p>
            <a:pPr>
              <a:buNone/>
            </a:pPr>
            <a:endParaRPr lang="en-US" sz="4800" dirty="0"/>
          </a:p>
          <a:p>
            <a:pPr>
              <a:buNone/>
            </a:pPr>
            <a:endParaRPr lang="en-US" sz="4800" dirty="0"/>
          </a:p>
        </p:txBody>
      </p:sp>
      <p:sp>
        <p:nvSpPr>
          <p:cNvPr id="4" name="TextBox 3">
            <a:extLst>
              <a:ext uri="{FF2B5EF4-FFF2-40B4-BE49-F238E27FC236}">
                <a16:creationId xmlns="" xmlns:a16="http://schemas.microsoft.com/office/drawing/2014/main" id="{77624F7A-3307-4AA6-B3E8-1AB5C5A116DF}"/>
              </a:ext>
            </a:extLst>
          </p:cNvPr>
          <p:cNvSpPr txBox="1"/>
          <p:nvPr/>
        </p:nvSpPr>
        <p:spPr>
          <a:xfrm>
            <a:off x="1905000" y="1981200"/>
            <a:ext cx="4724400" cy="3539430"/>
          </a:xfrm>
          <a:prstGeom prst="rect">
            <a:avLst/>
          </a:prstGeom>
          <a:noFill/>
        </p:spPr>
        <p:txBody>
          <a:bodyPr wrap="square" rtlCol="0">
            <a:spAutoFit/>
          </a:bodyPr>
          <a:lstStyle/>
          <a:p>
            <a:r>
              <a:rPr lang="en-US" sz="3200" dirty="0"/>
              <a:t>There are as many different ways to write as there are writers. </a:t>
            </a:r>
          </a:p>
          <a:p>
            <a:endParaRPr lang="en-US" sz="3200" dirty="0"/>
          </a:p>
          <a:p>
            <a:r>
              <a:rPr lang="en-US" sz="3200" dirty="0"/>
              <a:t>I can tell you what others have shared with me and what I know for myself.</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31" y="339786"/>
            <a:ext cx="8643938" cy="614495"/>
          </a:xfrm>
        </p:spPr>
        <p:txBody>
          <a:bodyPr>
            <a:noAutofit/>
          </a:bodyPr>
          <a:lstStyle/>
          <a:p>
            <a:r>
              <a:rPr lang="en-US" sz="4000" dirty="0"/>
              <a:t>How do you write your books?</a:t>
            </a:r>
          </a:p>
        </p:txBody>
      </p:sp>
      <p:sp>
        <p:nvSpPr>
          <p:cNvPr id="3" name="Content Placeholder 2"/>
          <p:cNvSpPr>
            <a:spLocks noGrp="1"/>
          </p:cNvSpPr>
          <p:nvPr>
            <p:ph idx="1"/>
          </p:nvPr>
        </p:nvSpPr>
        <p:spPr>
          <a:xfrm>
            <a:off x="474510" y="1144963"/>
            <a:ext cx="8229600" cy="4953000"/>
          </a:xfrm>
        </p:spPr>
        <p:txBody>
          <a:bodyPr>
            <a:normAutofit/>
          </a:bodyPr>
          <a:lstStyle/>
          <a:p>
            <a:pPr>
              <a:buNone/>
            </a:pPr>
            <a:r>
              <a:rPr lang="en-US" sz="3200" dirty="0" err="1"/>
              <a:t>Pantsters</a:t>
            </a:r>
            <a:endParaRPr lang="en-US" sz="3200" dirty="0"/>
          </a:p>
          <a:p>
            <a:pPr>
              <a:buNone/>
            </a:pPr>
            <a:r>
              <a:rPr lang="en-US" sz="5400" dirty="0"/>
              <a:t>                   </a:t>
            </a:r>
          </a:p>
          <a:p>
            <a:pPr>
              <a:buNone/>
            </a:pPr>
            <a:endParaRPr lang="en-US" sz="5400" dirty="0"/>
          </a:p>
          <a:p>
            <a:pPr>
              <a:buNone/>
            </a:pPr>
            <a:endParaRPr lang="en-US" sz="4800" dirty="0"/>
          </a:p>
          <a:p>
            <a:pPr>
              <a:buNone/>
            </a:pPr>
            <a:endParaRPr lang="en-US" sz="4800" dirty="0"/>
          </a:p>
        </p:txBody>
      </p:sp>
      <p:pic>
        <p:nvPicPr>
          <p:cNvPr id="2059" name="Picture 11" descr="C:\Users\Owner\AppData\Local\Microsoft\Windows\Temporary Internet Files\Content.IE5\3UOMEX9A\6530743xbq3inzr[1].jpg"/>
          <p:cNvPicPr>
            <a:picLocks noChangeAspect="1" noChangeArrowheads="1"/>
          </p:cNvPicPr>
          <p:nvPr/>
        </p:nvPicPr>
        <p:blipFill>
          <a:blip r:embed="rId3" cstate="print"/>
          <a:srcRect/>
          <a:stretch>
            <a:fillRect/>
          </a:stretch>
        </p:blipFill>
        <p:spPr bwMode="auto">
          <a:xfrm>
            <a:off x="2206625" y="1847850"/>
            <a:ext cx="1322451" cy="1981200"/>
          </a:xfrm>
          <a:prstGeom prst="rect">
            <a:avLst/>
          </a:prstGeom>
          <a:noFill/>
        </p:spPr>
      </p:pic>
      <p:pic>
        <p:nvPicPr>
          <p:cNvPr id="8" name="Picture 7" descr="Wrinkle in Time.jpg"/>
          <p:cNvPicPr>
            <a:picLocks noChangeAspect="1"/>
          </p:cNvPicPr>
          <p:nvPr/>
        </p:nvPicPr>
        <p:blipFill>
          <a:blip r:embed="rId4" cstate="print"/>
          <a:stretch>
            <a:fillRect/>
          </a:stretch>
        </p:blipFill>
        <p:spPr>
          <a:xfrm>
            <a:off x="574166" y="2171700"/>
            <a:ext cx="1532803" cy="2514600"/>
          </a:xfrm>
          <a:prstGeom prst="rect">
            <a:avLst/>
          </a:prstGeom>
        </p:spPr>
      </p:pic>
    </p:spTree>
    <p:extLst>
      <p:ext uri="{BB962C8B-B14F-4D97-AF65-F5344CB8AC3E}">
        <p14:creationId xmlns="" xmlns:p14="http://schemas.microsoft.com/office/powerpoint/2010/main" val="3364597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31" y="339786"/>
            <a:ext cx="8643938" cy="614495"/>
          </a:xfrm>
        </p:spPr>
        <p:txBody>
          <a:bodyPr>
            <a:noAutofit/>
          </a:bodyPr>
          <a:lstStyle/>
          <a:p>
            <a:r>
              <a:rPr lang="en-US" sz="4000" dirty="0"/>
              <a:t>How do you write your books?</a:t>
            </a:r>
          </a:p>
        </p:txBody>
      </p:sp>
      <p:sp>
        <p:nvSpPr>
          <p:cNvPr id="3" name="Content Placeholder 2"/>
          <p:cNvSpPr>
            <a:spLocks noGrp="1"/>
          </p:cNvSpPr>
          <p:nvPr>
            <p:ph idx="1"/>
          </p:nvPr>
        </p:nvSpPr>
        <p:spPr>
          <a:xfrm>
            <a:off x="474510" y="1144963"/>
            <a:ext cx="8229600" cy="4953000"/>
          </a:xfrm>
        </p:spPr>
        <p:txBody>
          <a:bodyPr>
            <a:normAutofit/>
          </a:bodyPr>
          <a:lstStyle/>
          <a:p>
            <a:pPr>
              <a:buNone/>
            </a:pPr>
            <a:r>
              <a:rPr lang="en-US" sz="3200" dirty="0" err="1"/>
              <a:t>Pantsters</a:t>
            </a:r>
            <a:endParaRPr lang="en-US" sz="3200" dirty="0"/>
          </a:p>
          <a:p>
            <a:pPr>
              <a:buNone/>
            </a:pPr>
            <a:r>
              <a:rPr lang="en-US" sz="5400" dirty="0"/>
              <a:t>                </a:t>
            </a:r>
          </a:p>
          <a:p>
            <a:pPr>
              <a:buNone/>
            </a:pPr>
            <a:r>
              <a:rPr lang="en-US" sz="5400" dirty="0"/>
              <a:t>                     </a:t>
            </a:r>
            <a:r>
              <a:rPr lang="en-US" sz="3200" dirty="0"/>
              <a:t>Plotters</a:t>
            </a:r>
          </a:p>
          <a:p>
            <a:pPr>
              <a:buNone/>
            </a:pPr>
            <a:endParaRPr lang="en-US" sz="5400" dirty="0"/>
          </a:p>
          <a:p>
            <a:pPr>
              <a:buNone/>
            </a:pPr>
            <a:endParaRPr lang="en-US" sz="5400" dirty="0"/>
          </a:p>
          <a:p>
            <a:pPr>
              <a:buNone/>
            </a:pPr>
            <a:endParaRPr lang="en-US" sz="4800" dirty="0"/>
          </a:p>
        </p:txBody>
      </p:sp>
      <p:pic>
        <p:nvPicPr>
          <p:cNvPr id="2059" name="Picture 11" descr="C:\Users\Owner\AppData\Local\Microsoft\Windows\Temporary Internet Files\Content.IE5\3UOMEX9A\6530743xbq3inzr[1].jpg"/>
          <p:cNvPicPr>
            <a:picLocks noChangeAspect="1" noChangeArrowheads="1"/>
          </p:cNvPicPr>
          <p:nvPr/>
        </p:nvPicPr>
        <p:blipFill>
          <a:blip r:embed="rId3" cstate="print"/>
          <a:srcRect/>
          <a:stretch>
            <a:fillRect/>
          </a:stretch>
        </p:blipFill>
        <p:spPr bwMode="auto">
          <a:xfrm>
            <a:off x="2206625" y="1847850"/>
            <a:ext cx="1322451" cy="1981200"/>
          </a:xfrm>
          <a:prstGeom prst="rect">
            <a:avLst/>
          </a:prstGeom>
          <a:noFill/>
        </p:spPr>
      </p:pic>
      <p:pic>
        <p:nvPicPr>
          <p:cNvPr id="16" name="Picture 15" descr="Plotting blueprints by morguefile.jpg"/>
          <p:cNvPicPr>
            <a:picLocks noChangeAspect="1"/>
          </p:cNvPicPr>
          <p:nvPr/>
        </p:nvPicPr>
        <p:blipFill>
          <a:blip r:embed="rId4" cstate="print"/>
          <a:stretch>
            <a:fillRect/>
          </a:stretch>
        </p:blipFill>
        <p:spPr>
          <a:xfrm>
            <a:off x="5446707" y="1144963"/>
            <a:ext cx="2540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Harry potter.jpg"/>
          <p:cNvPicPr>
            <a:picLocks noChangeAspect="1"/>
          </p:cNvPicPr>
          <p:nvPr/>
        </p:nvPicPr>
        <p:blipFill>
          <a:blip r:embed="rId5" cstate="print"/>
          <a:stretch>
            <a:fillRect/>
          </a:stretch>
        </p:blipFill>
        <p:spPr>
          <a:xfrm>
            <a:off x="6867944" y="2963608"/>
            <a:ext cx="1834883" cy="2749429"/>
          </a:xfrm>
          <a:prstGeom prst="rect">
            <a:avLst/>
          </a:prstGeom>
        </p:spPr>
      </p:pic>
      <p:pic>
        <p:nvPicPr>
          <p:cNvPr id="8" name="Picture 7" descr="Wrinkle in Time.jpg"/>
          <p:cNvPicPr>
            <a:picLocks noChangeAspect="1"/>
          </p:cNvPicPr>
          <p:nvPr/>
        </p:nvPicPr>
        <p:blipFill>
          <a:blip r:embed="rId6" cstate="print"/>
          <a:stretch>
            <a:fillRect/>
          </a:stretch>
        </p:blipFill>
        <p:spPr>
          <a:xfrm>
            <a:off x="565511" y="2057400"/>
            <a:ext cx="1532803" cy="2514600"/>
          </a:xfrm>
          <a:prstGeom prst="rect">
            <a:avLst/>
          </a:prstGeom>
        </p:spPr>
      </p:pic>
    </p:spTree>
    <p:extLst>
      <p:ext uri="{BB962C8B-B14F-4D97-AF65-F5344CB8AC3E}">
        <p14:creationId xmlns="" xmlns:p14="http://schemas.microsoft.com/office/powerpoint/2010/main" val="2639615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077200" cy="762000"/>
          </a:xfrm>
        </p:spPr>
        <p:txBody>
          <a:bodyPr>
            <a:normAutofit fontScale="90000"/>
          </a:bodyPr>
          <a:lstStyle/>
          <a:p>
            <a:r>
              <a:rPr lang="en-US" dirty="0"/>
              <a:t>Some of my favorites for 5</a:t>
            </a:r>
            <a:r>
              <a:rPr lang="en-US" baseline="30000" dirty="0"/>
              <a:t>th</a:t>
            </a:r>
            <a:r>
              <a:rPr lang="en-US" dirty="0"/>
              <a:t>-8</a:t>
            </a:r>
            <a:r>
              <a:rPr lang="en-US" baseline="30000" dirty="0"/>
              <a:t>th</a:t>
            </a:r>
            <a:endParaRPr lang="en-US" dirty="0"/>
          </a:p>
        </p:txBody>
      </p:sp>
      <p:pic>
        <p:nvPicPr>
          <p:cNvPr id="4" name="Content Placeholder 3" descr="cinder cover.jpg"/>
          <p:cNvPicPr>
            <a:picLocks noGrp="1" noChangeAspect="1"/>
          </p:cNvPicPr>
          <p:nvPr>
            <p:ph idx="1"/>
          </p:nvPr>
        </p:nvPicPr>
        <p:blipFill>
          <a:blip r:embed="rId2" cstate="print"/>
          <a:stretch>
            <a:fillRect/>
          </a:stretch>
        </p:blipFill>
        <p:spPr>
          <a:xfrm>
            <a:off x="2667000" y="685800"/>
            <a:ext cx="1793288" cy="2686050"/>
          </a:xfrm>
        </p:spPr>
      </p:pic>
      <p:pic>
        <p:nvPicPr>
          <p:cNvPr id="51202" name="Picture 2" descr="Gregor"/>
          <p:cNvPicPr>
            <a:picLocks noChangeAspect="1" noChangeArrowheads="1"/>
          </p:cNvPicPr>
          <p:nvPr/>
        </p:nvPicPr>
        <p:blipFill>
          <a:blip r:embed="rId3" cstate="print"/>
          <a:srcRect/>
          <a:stretch>
            <a:fillRect/>
          </a:stretch>
        </p:blipFill>
        <p:spPr bwMode="auto">
          <a:xfrm>
            <a:off x="6705600" y="3581400"/>
            <a:ext cx="2028825" cy="2961914"/>
          </a:xfrm>
          <a:prstGeom prst="rect">
            <a:avLst/>
          </a:prstGeom>
          <a:noFill/>
        </p:spPr>
      </p:pic>
      <p:pic>
        <p:nvPicPr>
          <p:cNvPr id="51204" name="Picture 4" descr="artemis"/>
          <p:cNvPicPr>
            <a:picLocks noChangeAspect="1" noChangeArrowheads="1"/>
          </p:cNvPicPr>
          <p:nvPr/>
        </p:nvPicPr>
        <p:blipFill>
          <a:blip r:embed="rId4" cstate="print"/>
          <a:srcRect/>
          <a:stretch>
            <a:fillRect/>
          </a:stretch>
        </p:blipFill>
        <p:spPr bwMode="auto">
          <a:xfrm>
            <a:off x="609600" y="685799"/>
            <a:ext cx="1843335" cy="2702517"/>
          </a:xfrm>
          <a:prstGeom prst="rect">
            <a:avLst/>
          </a:prstGeom>
          <a:noFill/>
        </p:spPr>
      </p:pic>
      <p:pic>
        <p:nvPicPr>
          <p:cNvPr id="51206" name="Picture 6" descr="pink"/>
          <p:cNvPicPr>
            <a:picLocks noChangeAspect="1" noChangeArrowheads="1"/>
          </p:cNvPicPr>
          <p:nvPr/>
        </p:nvPicPr>
        <p:blipFill>
          <a:blip r:embed="rId5" cstate="print"/>
          <a:stretch>
            <a:fillRect/>
          </a:stretch>
        </p:blipFill>
        <p:spPr bwMode="auto">
          <a:xfrm>
            <a:off x="4760530" y="685800"/>
            <a:ext cx="1723724" cy="2667000"/>
          </a:xfrm>
          <a:prstGeom prst="rect">
            <a:avLst/>
          </a:prstGeom>
          <a:noFill/>
        </p:spPr>
      </p:pic>
      <p:pic>
        <p:nvPicPr>
          <p:cNvPr id="51210" name="Picture 10" descr="Percy Jackson &amp; the Olympians: The Lightning Thief (2010) Poster"/>
          <p:cNvPicPr>
            <a:picLocks noChangeAspect="1" noChangeArrowheads="1"/>
          </p:cNvPicPr>
          <p:nvPr/>
        </p:nvPicPr>
        <p:blipFill>
          <a:blip r:embed="rId6" cstate="print"/>
          <a:srcRect/>
          <a:stretch>
            <a:fillRect/>
          </a:stretch>
        </p:blipFill>
        <p:spPr bwMode="auto">
          <a:xfrm>
            <a:off x="4572000" y="3581401"/>
            <a:ext cx="2038350" cy="2895600"/>
          </a:xfrm>
          <a:prstGeom prst="rect">
            <a:avLst/>
          </a:prstGeom>
          <a:noFill/>
        </p:spPr>
      </p:pic>
      <p:sp>
        <p:nvSpPr>
          <p:cNvPr id="51212" name="AutoShape 12" descr="Image result for One Came 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18" name="Picture 18" descr="Front Cover"/>
          <p:cNvPicPr>
            <a:picLocks noChangeAspect="1" noChangeArrowheads="1"/>
          </p:cNvPicPr>
          <p:nvPr/>
        </p:nvPicPr>
        <p:blipFill>
          <a:blip r:embed="rId7" cstate="print"/>
          <a:stretch>
            <a:fillRect/>
          </a:stretch>
        </p:blipFill>
        <p:spPr bwMode="auto">
          <a:xfrm>
            <a:off x="2514600" y="3594789"/>
            <a:ext cx="1835065" cy="2775974"/>
          </a:xfrm>
          <a:prstGeom prst="rect">
            <a:avLst/>
          </a:prstGeom>
          <a:noFill/>
        </p:spPr>
      </p:pic>
      <p:sp>
        <p:nvSpPr>
          <p:cNvPr id="51220" name="AutoShape 20" descr="One Came 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22" name="Picture 22" descr="One Came Home"/>
          <p:cNvPicPr>
            <a:picLocks noChangeAspect="1" noChangeArrowheads="1"/>
          </p:cNvPicPr>
          <p:nvPr/>
        </p:nvPicPr>
        <p:blipFill>
          <a:blip r:embed="rId8" cstate="print"/>
          <a:srcRect/>
          <a:stretch>
            <a:fillRect/>
          </a:stretch>
        </p:blipFill>
        <p:spPr bwMode="auto">
          <a:xfrm>
            <a:off x="451906" y="3581400"/>
            <a:ext cx="1834094" cy="2819400"/>
          </a:xfrm>
          <a:prstGeom prst="rect">
            <a:avLst/>
          </a:prstGeom>
          <a:noFill/>
        </p:spPr>
      </p:pic>
      <p:pic>
        <p:nvPicPr>
          <p:cNvPr id="51224" name="Picture 24" descr="Wonder"/>
          <p:cNvPicPr>
            <a:picLocks noChangeAspect="1" noChangeArrowheads="1"/>
          </p:cNvPicPr>
          <p:nvPr/>
        </p:nvPicPr>
        <p:blipFill>
          <a:blip r:embed="rId9" cstate="print"/>
          <a:stretch>
            <a:fillRect/>
          </a:stretch>
        </p:blipFill>
        <p:spPr bwMode="auto">
          <a:xfrm>
            <a:off x="6781944" y="685800"/>
            <a:ext cx="1777971" cy="268106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31" y="339786"/>
            <a:ext cx="8643938" cy="614495"/>
          </a:xfrm>
        </p:spPr>
        <p:txBody>
          <a:bodyPr>
            <a:noAutofit/>
          </a:bodyPr>
          <a:lstStyle/>
          <a:p>
            <a:r>
              <a:rPr lang="en-US" sz="4000" dirty="0"/>
              <a:t>How do you write your books?</a:t>
            </a:r>
          </a:p>
        </p:txBody>
      </p:sp>
      <p:sp>
        <p:nvSpPr>
          <p:cNvPr id="3" name="Content Placeholder 2"/>
          <p:cNvSpPr>
            <a:spLocks noGrp="1"/>
          </p:cNvSpPr>
          <p:nvPr>
            <p:ph idx="1"/>
          </p:nvPr>
        </p:nvSpPr>
        <p:spPr>
          <a:xfrm>
            <a:off x="474510" y="1144963"/>
            <a:ext cx="8229600" cy="4953000"/>
          </a:xfrm>
        </p:spPr>
        <p:txBody>
          <a:bodyPr>
            <a:normAutofit/>
          </a:bodyPr>
          <a:lstStyle/>
          <a:p>
            <a:pPr>
              <a:buNone/>
            </a:pPr>
            <a:r>
              <a:rPr lang="en-US" sz="3200" dirty="0" err="1"/>
              <a:t>Pantsters</a:t>
            </a:r>
            <a:endParaRPr lang="en-US" sz="3200" dirty="0"/>
          </a:p>
          <a:p>
            <a:pPr>
              <a:buNone/>
            </a:pPr>
            <a:r>
              <a:rPr lang="en-US" sz="3200" dirty="0"/>
              <a:t>                   P         </a:t>
            </a:r>
          </a:p>
          <a:p>
            <a:pPr>
              <a:buNone/>
            </a:pPr>
            <a:r>
              <a:rPr lang="en-US" sz="3200" dirty="0"/>
              <a:t>                                Plotters</a:t>
            </a:r>
          </a:p>
          <a:p>
            <a:pPr>
              <a:buNone/>
            </a:pPr>
            <a:endParaRPr lang="en-US" sz="3200" dirty="0"/>
          </a:p>
          <a:p>
            <a:pPr>
              <a:buNone/>
            </a:pPr>
            <a:endParaRPr lang="en-US" sz="3200" dirty="0"/>
          </a:p>
          <a:p>
            <a:pPr>
              <a:buNone/>
            </a:pPr>
            <a:endParaRPr lang="en-US" sz="3200" dirty="0"/>
          </a:p>
          <a:p>
            <a:pPr>
              <a:buNone/>
            </a:pPr>
            <a:r>
              <a:rPr lang="en-US" sz="3200" dirty="0"/>
              <a:t>Combo’s.</a:t>
            </a:r>
          </a:p>
        </p:txBody>
      </p:sp>
      <p:pic>
        <p:nvPicPr>
          <p:cNvPr id="2059" name="Picture 11" descr="C:\Users\Owner\AppData\Local\Microsoft\Windows\Temporary Internet Files\Content.IE5\3UOMEX9A\6530743xbq3inzr[1].jpg"/>
          <p:cNvPicPr>
            <a:picLocks noChangeAspect="1" noChangeArrowheads="1"/>
          </p:cNvPicPr>
          <p:nvPr/>
        </p:nvPicPr>
        <p:blipFill>
          <a:blip r:embed="rId3" cstate="print"/>
          <a:srcRect/>
          <a:stretch>
            <a:fillRect/>
          </a:stretch>
        </p:blipFill>
        <p:spPr bwMode="auto">
          <a:xfrm>
            <a:off x="2206625" y="1847850"/>
            <a:ext cx="1322451" cy="1981200"/>
          </a:xfrm>
          <a:prstGeom prst="rect">
            <a:avLst/>
          </a:prstGeom>
          <a:noFill/>
        </p:spPr>
      </p:pic>
      <p:pic>
        <p:nvPicPr>
          <p:cNvPr id="16" name="Picture 15" descr="Plotting blueprints by morguefile.jpg"/>
          <p:cNvPicPr>
            <a:picLocks noChangeAspect="1"/>
          </p:cNvPicPr>
          <p:nvPr/>
        </p:nvPicPr>
        <p:blipFill>
          <a:blip r:embed="rId4" cstate="print"/>
          <a:stretch>
            <a:fillRect/>
          </a:stretch>
        </p:blipFill>
        <p:spPr>
          <a:xfrm>
            <a:off x="5640639" y="954281"/>
            <a:ext cx="2540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64" name="Picture 16" descr="C:\Users\Owner\AppData\Local\Microsoft\Windows\Temporary Internet Files\Content.IE5\IMUO182L\4695389161_83c6564fe6_z[1].jpg"/>
          <p:cNvPicPr>
            <a:picLocks noChangeAspect="1" noChangeArrowheads="1"/>
          </p:cNvPicPr>
          <p:nvPr/>
        </p:nvPicPr>
        <p:blipFill>
          <a:blip r:embed="rId5" cstate="print"/>
          <a:srcRect/>
          <a:stretch>
            <a:fillRect/>
          </a:stretch>
        </p:blipFill>
        <p:spPr bwMode="auto">
          <a:xfrm>
            <a:off x="3200400" y="4648200"/>
            <a:ext cx="2540000" cy="1905000"/>
          </a:xfrm>
          <a:prstGeom prst="rect">
            <a:avLst/>
          </a:prstGeom>
          <a:noFill/>
        </p:spPr>
      </p:pic>
      <p:pic>
        <p:nvPicPr>
          <p:cNvPr id="7" name="Picture 6" descr="Harry potter.jpg"/>
          <p:cNvPicPr>
            <a:picLocks noChangeAspect="1"/>
          </p:cNvPicPr>
          <p:nvPr/>
        </p:nvPicPr>
        <p:blipFill>
          <a:blip r:embed="rId6" cstate="print"/>
          <a:stretch>
            <a:fillRect/>
          </a:stretch>
        </p:blipFill>
        <p:spPr>
          <a:xfrm>
            <a:off x="6749877" y="2772938"/>
            <a:ext cx="1834883" cy="2749429"/>
          </a:xfrm>
          <a:prstGeom prst="rect">
            <a:avLst/>
          </a:prstGeom>
        </p:spPr>
      </p:pic>
      <p:pic>
        <p:nvPicPr>
          <p:cNvPr id="8" name="Picture 7" descr="Wrinkle in Time.jpg"/>
          <p:cNvPicPr>
            <a:picLocks noChangeAspect="1"/>
          </p:cNvPicPr>
          <p:nvPr/>
        </p:nvPicPr>
        <p:blipFill>
          <a:blip r:embed="rId7" cstate="print"/>
          <a:stretch>
            <a:fillRect/>
          </a:stretch>
        </p:blipFill>
        <p:spPr>
          <a:xfrm>
            <a:off x="565511" y="2057400"/>
            <a:ext cx="1532803" cy="2514600"/>
          </a:xfrm>
          <a:prstGeom prst="rect">
            <a:avLst/>
          </a:prstGeom>
        </p:spPr>
      </p:pic>
    </p:spTree>
    <p:extLst>
      <p:ext uri="{BB962C8B-B14F-4D97-AF65-F5344CB8AC3E}">
        <p14:creationId xmlns="" xmlns:p14="http://schemas.microsoft.com/office/powerpoint/2010/main" val="1688236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937"/>
            <a:ext cx="8229600" cy="863136"/>
          </a:xfrm>
        </p:spPr>
        <p:txBody>
          <a:bodyPr>
            <a:normAutofit fontScale="90000"/>
          </a:bodyPr>
          <a:lstStyle/>
          <a:p>
            <a:r>
              <a:rPr lang="en-US" sz="3600" b="1" dirty="0"/>
              <a:t>Prewriting </a:t>
            </a:r>
            <a:r>
              <a:rPr lang="en-US" sz="3600" dirty="0"/>
              <a:t>with a story board</a:t>
            </a:r>
          </a:p>
        </p:txBody>
      </p:sp>
      <p:pic>
        <p:nvPicPr>
          <p:cNvPr id="4" name="Picture 3" descr="Early Feb 2011 FK story board.JPG"/>
          <p:cNvPicPr>
            <a:picLocks noChangeAspect="1"/>
          </p:cNvPicPr>
          <p:nvPr/>
        </p:nvPicPr>
        <p:blipFill>
          <a:blip r:embed="rId3" cstate="print"/>
          <a:stretch>
            <a:fillRect/>
          </a:stretch>
        </p:blipFill>
        <p:spPr>
          <a:xfrm>
            <a:off x="1066800" y="1219200"/>
            <a:ext cx="7162800" cy="53721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48000" cy="5897562"/>
          </a:xfrm>
        </p:spPr>
        <p:txBody>
          <a:bodyPr>
            <a:normAutofit fontScale="90000"/>
          </a:bodyPr>
          <a:lstStyle/>
          <a:p>
            <a:r>
              <a:rPr lang="en-US" dirty="0"/>
              <a:t>Prewriting- </a:t>
            </a:r>
            <a:br>
              <a:rPr lang="en-US" dirty="0"/>
            </a:br>
            <a:r>
              <a:rPr lang="en-US" dirty="0"/>
              <a:t/>
            </a:r>
            <a:br>
              <a:rPr lang="en-US" dirty="0"/>
            </a:br>
            <a:r>
              <a:rPr lang="en-US" dirty="0"/>
              <a:t>Try a synopsis </a:t>
            </a:r>
            <a:br>
              <a:rPr lang="en-US" dirty="0"/>
            </a:br>
            <a:r>
              <a:rPr lang="en-US" dirty="0"/>
              <a:t/>
            </a:r>
            <a:br>
              <a:rPr lang="en-US" dirty="0"/>
            </a:br>
            <a:r>
              <a:rPr lang="en-US" dirty="0"/>
              <a:t>Keep track of ideas with sticky notes</a:t>
            </a:r>
          </a:p>
        </p:txBody>
      </p:sp>
      <p:pic>
        <p:nvPicPr>
          <p:cNvPr id="5" name="Picture 4" descr="Better Fairy Keepe rnotes image.JPG"/>
          <p:cNvPicPr>
            <a:picLocks noChangeAspect="1"/>
          </p:cNvPicPr>
          <p:nvPr/>
        </p:nvPicPr>
        <p:blipFill>
          <a:blip r:embed="rId3" cstate="print"/>
          <a:stretch>
            <a:fillRect/>
          </a:stretch>
        </p:blipFill>
        <p:spPr>
          <a:xfrm rot="5400000">
            <a:off x="3542890" y="1333910"/>
            <a:ext cx="5723818" cy="4275198"/>
          </a:xfrm>
          <a:prstGeom prst="rect">
            <a:avLst/>
          </a:prstGeom>
        </p:spPr>
      </p:pic>
    </p:spTree>
    <p:extLst>
      <p:ext uri="{BB962C8B-B14F-4D97-AF65-F5344CB8AC3E}">
        <p14:creationId xmlns="" xmlns:p14="http://schemas.microsoft.com/office/powerpoint/2010/main" val="3526721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pPr algn="l"/>
            <a:r>
              <a:rPr lang="en-US" dirty="0"/>
              <a:t>Drafting</a:t>
            </a:r>
          </a:p>
        </p:txBody>
      </p:sp>
      <p:pic>
        <p:nvPicPr>
          <p:cNvPr id="4" name="Picture 3" descr="versions of mercharmer.JPG"/>
          <p:cNvPicPr>
            <a:picLocks noChangeAspect="1"/>
          </p:cNvPicPr>
          <p:nvPr/>
        </p:nvPicPr>
        <p:blipFill>
          <a:blip r:embed="rId3" cstate="print"/>
          <a:stretch>
            <a:fillRect/>
          </a:stretch>
        </p:blipFill>
        <p:spPr>
          <a:xfrm>
            <a:off x="533400" y="1200150"/>
            <a:ext cx="4894027" cy="3581400"/>
          </a:xfrm>
          <a:prstGeom prst="rect">
            <a:avLst/>
          </a:prstGeom>
        </p:spPr>
      </p:pic>
      <p:pic>
        <p:nvPicPr>
          <p:cNvPr id="5" name="Picture 4">
            <a:extLst>
              <a:ext uri="{FF2B5EF4-FFF2-40B4-BE49-F238E27FC236}">
                <a16:creationId xmlns="" xmlns:a16="http://schemas.microsoft.com/office/drawing/2014/main" id="{7E15FE7C-5A49-46AF-95A4-4345206A22F2}"/>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27083" r="7812" b="4503"/>
          <a:stretch/>
        </p:blipFill>
        <p:spPr>
          <a:xfrm>
            <a:off x="4648200" y="2209800"/>
            <a:ext cx="3810000" cy="4040123"/>
          </a:xfrm>
          <a:prstGeom prst="rect">
            <a:avLst/>
          </a:prstGeom>
        </p:spPr>
      </p:pic>
      <p:sp>
        <p:nvSpPr>
          <p:cNvPr id="8" name="TextBox 7">
            <a:extLst>
              <a:ext uri="{FF2B5EF4-FFF2-40B4-BE49-F238E27FC236}">
                <a16:creationId xmlns="" xmlns:a16="http://schemas.microsoft.com/office/drawing/2014/main" id="{64473F38-478D-4862-9F4C-1F0DEFD450B2}"/>
              </a:ext>
            </a:extLst>
          </p:cNvPr>
          <p:cNvSpPr txBox="1"/>
          <p:nvPr/>
        </p:nvSpPr>
        <p:spPr>
          <a:xfrm>
            <a:off x="762000" y="4996130"/>
            <a:ext cx="3657600" cy="1323439"/>
          </a:xfrm>
          <a:prstGeom prst="rect">
            <a:avLst/>
          </a:prstGeom>
          <a:noFill/>
        </p:spPr>
        <p:txBody>
          <a:bodyPr wrap="square" rtlCol="0">
            <a:spAutoFit/>
          </a:bodyPr>
          <a:lstStyle/>
          <a:p>
            <a:r>
              <a:rPr lang="en-US" sz="4000" dirty="0"/>
              <a:t>GO, GO, GO!  WRITE IT!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228600"/>
            <a:ext cx="8915399" cy="981235"/>
          </a:xfrm>
        </p:spPr>
        <p:txBody>
          <a:bodyPr>
            <a:normAutofit/>
          </a:bodyPr>
          <a:lstStyle/>
          <a:p>
            <a:pPr algn="l"/>
            <a:r>
              <a:rPr lang="en-US" dirty="0"/>
              <a:t>Revising:  Writing IS rewriting. </a:t>
            </a:r>
          </a:p>
        </p:txBody>
      </p:sp>
      <p:pic>
        <p:nvPicPr>
          <p:cNvPr id="7" name="Picture 6">
            <a:extLst>
              <a:ext uri="{FF2B5EF4-FFF2-40B4-BE49-F238E27FC236}">
                <a16:creationId xmlns="" xmlns:a16="http://schemas.microsoft.com/office/drawing/2014/main" id="{C20FCCDD-A3D0-4D79-B35E-D2A2504D460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76400" y="1738991"/>
            <a:ext cx="5562600" cy="479896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1828800"/>
          </a:xfrm>
        </p:spPr>
        <p:txBody>
          <a:bodyPr>
            <a:normAutofit/>
          </a:bodyPr>
          <a:lstStyle/>
          <a:p>
            <a:pPr algn="ctr"/>
            <a:r>
              <a:rPr lang="en-US" dirty="0"/>
              <a:t> The publishing process.</a:t>
            </a:r>
            <a:br>
              <a:rPr lang="en-US" dirty="0"/>
            </a:br>
            <a:endParaRPr lang="en-US" sz="1800" dirty="0"/>
          </a:p>
        </p:txBody>
      </p:sp>
      <p:sp>
        <p:nvSpPr>
          <p:cNvPr id="6" name="Content Placeholder 5">
            <a:extLst>
              <a:ext uri="{FF2B5EF4-FFF2-40B4-BE49-F238E27FC236}">
                <a16:creationId xmlns="" xmlns:a16="http://schemas.microsoft.com/office/drawing/2014/main" id="{A2D36FFB-9BA6-4629-AEF7-467F94A78854}"/>
              </a:ext>
            </a:extLst>
          </p:cNvPr>
          <p:cNvSpPr>
            <a:spLocks noGrp="1"/>
          </p:cNvSpPr>
          <p:nvPr>
            <p:ph idx="1"/>
          </p:nvPr>
        </p:nvSpPr>
        <p:spPr/>
        <p:txBody>
          <a:bodyPr/>
          <a:lstStyle/>
          <a:p>
            <a:pPr marL="0" indent="0" algn="ctr">
              <a:buNone/>
            </a:pPr>
            <a:r>
              <a:rPr lang="en-US" sz="3200" dirty="0"/>
              <a:t>How long do you think it takes a book to get </a:t>
            </a:r>
            <a:r>
              <a:rPr lang="en-US" sz="3200" dirty="0" smtClean="0"/>
              <a:t>published once it’s under contract?</a:t>
            </a:r>
            <a:endParaRPr lang="en-US" sz="3200" dirty="0"/>
          </a:p>
          <a:p>
            <a:pPr marL="0" indent="0" algn="ctr">
              <a:buNone/>
            </a:pPr>
            <a:endParaRPr lang="en-US" sz="3200" dirty="0"/>
          </a:p>
          <a:p>
            <a:pPr marL="0" indent="0" algn="ctr">
              <a:buNone/>
            </a:pPr>
            <a:r>
              <a:rPr lang="en-US" sz="3200" dirty="0"/>
              <a:t>High/Low Guess</a:t>
            </a:r>
          </a:p>
          <a:p>
            <a:pPr marL="0" indent="0">
              <a:buNone/>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518"/>
            <a:ext cx="7773338" cy="1596177"/>
          </a:xfrm>
        </p:spPr>
        <p:txBody>
          <a:bodyPr>
            <a:normAutofit/>
          </a:bodyPr>
          <a:lstStyle/>
          <a:p>
            <a:r>
              <a:rPr lang="en-US" dirty="0"/>
              <a:t>The publishing process takes a long time!</a:t>
            </a:r>
          </a:p>
        </p:txBody>
      </p:sp>
      <p:sp>
        <p:nvSpPr>
          <p:cNvPr id="3" name="Subtitle 2"/>
          <p:cNvSpPr>
            <a:spLocks noGrp="1"/>
          </p:cNvSpPr>
          <p:nvPr>
            <p:ph idx="1"/>
          </p:nvPr>
        </p:nvSpPr>
        <p:spPr>
          <a:xfrm>
            <a:off x="4572000" y="2348041"/>
            <a:ext cx="4229569" cy="3424107"/>
          </a:xfrm>
        </p:spPr>
        <p:txBody>
          <a:bodyPr>
            <a:noAutofit/>
          </a:bodyPr>
          <a:lstStyle/>
          <a:p>
            <a:pPr marL="0" indent="0" algn="ctr">
              <a:buNone/>
            </a:pPr>
            <a:r>
              <a:rPr lang="en-US" sz="4000" dirty="0">
                <a:solidFill>
                  <a:schemeClr val="tx1"/>
                </a:solidFill>
              </a:rPr>
              <a:t>books takes 1-2 years to be published!  Sometimes even longer.</a:t>
            </a:r>
          </a:p>
        </p:txBody>
      </p:sp>
      <p:pic>
        <p:nvPicPr>
          <p:cNvPr id="5" name="Picture 4">
            <a:extLst>
              <a:ext uri="{FF2B5EF4-FFF2-40B4-BE49-F238E27FC236}">
                <a16:creationId xmlns="" xmlns:a16="http://schemas.microsoft.com/office/drawing/2014/main" id="{9D37B30F-EB2F-4FB0-9B32-0D09466C2886}"/>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3791" r="19015" b="4546"/>
          <a:stretch/>
        </p:blipFill>
        <p:spPr>
          <a:xfrm>
            <a:off x="533400" y="2644141"/>
            <a:ext cx="3886200" cy="3680459"/>
          </a:xfrm>
          <a:prstGeom prst="rect">
            <a:avLst/>
          </a:prstGeom>
        </p:spPr>
      </p:pic>
      <p:sp>
        <p:nvSpPr>
          <p:cNvPr id="6" name="Thought Bubble: Cloud 5">
            <a:extLst>
              <a:ext uri="{FF2B5EF4-FFF2-40B4-BE49-F238E27FC236}">
                <a16:creationId xmlns="" xmlns:a16="http://schemas.microsoft.com/office/drawing/2014/main" id="{7C4FFDCD-4D03-4A93-9A86-C0A6B5CB4E47}"/>
              </a:ext>
            </a:extLst>
          </p:cNvPr>
          <p:cNvSpPr/>
          <p:nvPr/>
        </p:nvSpPr>
        <p:spPr>
          <a:xfrm flipH="1">
            <a:off x="38100" y="1104902"/>
            <a:ext cx="2362200" cy="1714498"/>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Are you kidding me?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356" y="166869"/>
            <a:ext cx="7773338" cy="1596177"/>
          </a:xfrm>
        </p:spPr>
        <p:txBody>
          <a:bodyPr>
            <a:normAutofit/>
          </a:bodyPr>
          <a:lstStyle/>
          <a:p>
            <a:r>
              <a:rPr lang="en-US" dirty="0"/>
              <a:t>The Editorial Letter:</a:t>
            </a:r>
            <a:br>
              <a:rPr lang="en-US" dirty="0"/>
            </a:br>
            <a:r>
              <a:rPr lang="en-US" sz="3100" dirty="0"/>
              <a:t>sometimes a heart-breaker</a:t>
            </a:r>
          </a:p>
        </p:txBody>
      </p:sp>
      <p:pic>
        <p:nvPicPr>
          <p:cNvPr id="5" name="Picture 4">
            <a:extLst>
              <a:ext uri="{FF2B5EF4-FFF2-40B4-BE49-F238E27FC236}">
                <a16:creationId xmlns="" xmlns:a16="http://schemas.microsoft.com/office/drawing/2014/main" id="{7FAFDD2D-3A07-4986-A0AE-CF3D5E9E171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476375" y="1600200"/>
            <a:ext cx="6591300" cy="439420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5105400" cy="1447800"/>
          </a:xfrm>
        </p:spPr>
        <p:txBody>
          <a:bodyPr>
            <a:normAutofit/>
          </a:bodyPr>
          <a:lstStyle/>
          <a:p>
            <a:pPr algn="l"/>
            <a:r>
              <a:rPr lang="en-US" dirty="0"/>
              <a:t>Rounds of Edits</a:t>
            </a:r>
          </a:p>
        </p:txBody>
      </p:sp>
      <p:sp>
        <p:nvSpPr>
          <p:cNvPr id="5" name="TextBox 4"/>
          <p:cNvSpPr txBox="1"/>
          <p:nvPr/>
        </p:nvSpPr>
        <p:spPr>
          <a:xfrm>
            <a:off x="6202680" y="2362200"/>
            <a:ext cx="3200400" cy="2554545"/>
          </a:xfrm>
          <a:prstGeom prst="rect">
            <a:avLst/>
          </a:prstGeom>
          <a:noFill/>
        </p:spPr>
        <p:txBody>
          <a:bodyPr wrap="square" rtlCol="0">
            <a:spAutoFit/>
          </a:bodyPr>
          <a:lstStyle/>
          <a:p>
            <a:r>
              <a:rPr lang="en-US" sz="2000" dirty="0"/>
              <a:t>1</a:t>
            </a:r>
            <a:r>
              <a:rPr lang="en-US" sz="2000" baseline="30000" dirty="0"/>
              <a:t>st</a:t>
            </a:r>
            <a:r>
              <a:rPr lang="en-US" sz="2000" dirty="0"/>
              <a:t> round of edits = Editorial Letter</a:t>
            </a:r>
          </a:p>
          <a:p>
            <a:endParaRPr lang="en-US" sz="2000" dirty="0"/>
          </a:p>
          <a:p>
            <a:r>
              <a:rPr lang="en-US" sz="2000" dirty="0"/>
              <a:t>Round 2= Comments inside the document</a:t>
            </a:r>
          </a:p>
          <a:p>
            <a:endParaRPr lang="en-US" sz="2000" dirty="0"/>
          </a:p>
          <a:p>
            <a:r>
              <a:rPr lang="en-US" sz="2000" dirty="0"/>
              <a:t>Then Round 3, maybe, </a:t>
            </a:r>
          </a:p>
          <a:p>
            <a:r>
              <a:rPr lang="en-US" sz="2000" dirty="0"/>
              <a:t>= line edits.</a:t>
            </a:r>
          </a:p>
        </p:txBody>
      </p:sp>
      <p:pic>
        <p:nvPicPr>
          <p:cNvPr id="6" name="Picture 5" descr="Picture1.png"/>
          <p:cNvPicPr>
            <a:picLocks noChangeAspect="1"/>
          </p:cNvPicPr>
          <p:nvPr/>
        </p:nvPicPr>
        <p:blipFill>
          <a:blip r:embed="rId3" cstate="print"/>
          <a:srcRect l="7884" t="16876" r="5800" b="21648"/>
          <a:stretch>
            <a:fillRect/>
          </a:stretch>
        </p:blipFill>
        <p:spPr>
          <a:xfrm>
            <a:off x="533400" y="1600200"/>
            <a:ext cx="5638800" cy="4953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 y="2590800"/>
            <a:ext cx="5212080" cy="3124200"/>
          </a:xfrm>
        </p:spPr>
        <p:txBody>
          <a:bodyPr>
            <a:normAutofit fontScale="90000"/>
          </a:bodyPr>
          <a:lstStyle/>
          <a:p>
            <a:pPr algn="l">
              <a:lnSpc>
                <a:spcPct val="150000"/>
              </a:lnSpc>
            </a:pPr>
            <a:r>
              <a:rPr lang="en-US" dirty="0"/>
              <a:t>Proofreading </a:t>
            </a:r>
            <a:br>
              <a:rPr lang="en-US" dirty="0"/>
            </a:br>
            <a:r>
              <a:rPr lang="en-US" dirty="0"/>
              <a:t>Galley</a:t>
            </a:r>
            <a:br>
              <a:rPr lang="en-US" dirty="0"/>
            </a:br>
            <a:r>
              <a:rPr lang="en-US" dirty="0"/>
              <a:t>ARC’s (Advanced Reader Copies)</a:t>
            </a:r>
            <a:br>
              <a:rPr lang="en-US" dirty="0"/>
            </a:br>
            <a:r>
              <a:rPr lang="en-US" dirty="0"/>
              <a:t>Final copy goes to print!  It’s REAL!</a:t>
            </a:r>
          </a:p>
        </p:txBody>
      </p:sp>
      <p:pic>
        <p:nvPicPr>
          <p:cNvPr id="5" name="Picture 4" descr="Picture2.png"/>
          <p:cNvPicPr>
            <a:picLocks noChangeAspect="1"/>
          </p:cNvPicPr>
          <p:nvPr/>
        </p:nvPicPr>
        <p:blipFill>
          <a:blip r:embed="rId3" cstate="print"/>
          <a:srcRect l="9813" t="8027" r="8378" b="57941"/>
          <a:stretch>
            <a:fillRect/>
          </a:stretch>
        </p:blipFill>
        <p:spPr>
          <a:xfrm>
            <a:off x="3474720" y="457200"/>
            <a:ext cx="5212080" cy="2743200"/>
          </a:xfrm>
          <a:prstGeom prst="rect">
            <a:avLst/>
          </a:prstGeom>
        </p:spPr>
      </p:pic>
      <p:sp>
        <p:nvSpPr>
          <p:cNvPr id="6" name="Rectangle 5"/>
          <p:cNvSpPr/>
          <p:nvPr/>
        </p:nvSpPr>
        <p:spPr>
          <a:xfrm>
            <a:off x="1066800" y="457200"/>
            <a:ext cx="4133850" cy="800219"/>
          </a:xfrm>
          <a:prstGeom prst="rect">
            <a:avLst/>
          </a:prstGeom>
        </p:spPr>
        <p:txBody>
          <a:bodyPr wrap="square">
            <a:spAutoFit/>
          </a:bodyPr>
          <a:lstStyle/>
          <a:p>
            <a:r>
              <a:rPr lang="en-US" sz="4600" dirty="0">
                <a:solidFill>
                  <a:schemeClr val="accent1"/>
                </a:solidFill>
                <a:effectLst>
                  <a:outerShdw blurRad="38100" dist="25500" dir="5400000" algn="tl" rotWithShape="0">
                    <a:srgbClr val="000000">
                      <a:satMod val="180000"/>
                      <a:alpha val="75000"/>
                    </a:srgbClr>
                  </a:outerShdw>
                </a:effectLst>
                <a:ea typeface="+mj-ea"/>
                <a:cs typeface="+mj-cs"/>
              </a:rPr>
              <a:t>Final Steps</a:t>
            </a:r>
            <a:endParaRPr lang="en-US" dirty="0">
              <a:solidFill>
                <a:schemeClr val="accent1"/>
              </a:solidFill>
            </a:endParaRPr>
          </a:p>
        </p:txBody>
      </p:sp>
      <p:pic>
        <p:nvPicPr>
          <p:cNvPr id="4" name="Picture 3">
            <a:extLst>
              <a:ext uri="{FF2B5EF4-FFF2-40B4-BE49-F238E27FC236}">
                <a16:creationId xmlns="" xmlns:a16="http://schemas.microsoft.com/office/drawing/2014/main" id="{C1DF173C-21F9-46AD-85BD-D3698AB152E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15000" y="2960791"/>
            <a:ext cx="2338645" cy="3516209"/>
          </a:xfrm>
          <a:prstGeom prst="rect">
            <a:avLst/>
          </a:prstGeom>
        </p:spPr>
      </p:pic>
      <p:sp>
        <p:nvSpPr>
          <p:cNvPr id="8" name="TextBox 7">
            <a:extLst>
              <a:ext uri="{FF2B5EF4-FFF2-40B4-BE49-F238E27FC236}">
                <a16:creationId xmlns="" xmlns:a16="http://schemas.microsoft.com/office/drawing/2014/main" id="{2FEAAB3C-49DB-4AAF-BABC-0C357A185EFD}"/>
              </a:ext>
            </a:extLst>
          </p:cNvPr>
          <p:cNvSpPr txBox="1"/>
          <p:nvPr/>
        </p:nvSpPr>
        <p:spPr>
          <a:xfrm>
            <a:off x="5715000" y="6096000"/>
            <a:ext cx="2362200" cy="381000"/>
          </a:xfrm>
          <a:prstGeom prst="rect">
            <a:avLst/>
          </a:prstGeom>
          <a:noFill/>
        </p:spPr>
        <p:txBody>
          <a:bodyPr wrap="square" rtlCol="0">
            <a:spAutoFit/>
          </a:bodyPr>
          <a:lstStyle/>
          <a:p>
            <a:pPr algn="ctr"/>
            <a:r>
              <a:rPr lang="en-US" dirty="0"/>
              <a:t>Happy day!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1300786"/>
            <a:ext cx="6517482" cy="2509213"/>
          </a:xfrm>
        </p:spPr>
        <p:txBody>
          <a:bodyPr>
            <a:normAutofit fontScale="90000"/>
          </a:bodyPr>
          <a:lstStyle/>
          <a:p>
            <a:r>
              <a:rPr lang="en-US" dirty="0"/>
              <a:t>3 Things I’ve Learned about Writing and Publishing</a:t>
            </a:r>
          </a:p>
        </p:txBody>
      </p:sp>
      <p:sp>
        <p:nvSpPr>
          <p:cNvPr id="3" name="Subtitle 2"/>
          <p:cNvSpPr>
            <a:spLocks noGrp="1"/>
          </p:cNvSpPr>
          <p:nvPr>
            <p:ph type="subTitle" idx="1"/>
          </p:nvPr>
        </p:nvSpPr>
        <p:spPr/>
        <p:txBody>
          <a:bodyPr/>
          <a:lstStyle/>
          <a:p>
            <a:r>
              <a:rPr lang="en-US" dirty="0"/>
              <a:t>Amy Bearce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6" y="60324"/>
            <a:ext cx="8381999" cy="1596177"/>
          </a:xfrm>
        </p:spPr>
        <p:txBody>
          <a:bodyPr>
            <a:normAutofit/>
          </a:bodyPr>
          <a:lstStyle/>
          <a:p>
            <a:r>
              <a:rPr lang="en-US" dirty="0"/>
              <a:t>What are other things </a:t>
            </a:r>
            <a:r>
              <a:rPr lang="en-US" sz="4000" dirty="0"/>
              <a:t>Authors Do?</a:t>
            </a:r>
          </a:p>
        </p:txBody>
      </p:sp>
      <p:sp>
        <p:nvSpPr>
          <p:cNvPr id="3" name="Content Placeholder 2"/>
          <p:cNvSpPr>
            <a:spLocks noGrp="1"/>
          </p:cNvSpPr>
          <p:nvPr>
            <p:ph idx="1"/>
          </p:nvPr>
        </p:nvSpPr>
        <p:spPr>
          <a:xfrm>
            <a:off x="381000" y="1752600"/>
            <a:ext cx="8382000" cy="4602163"/>
          </a:xfrm>
        </p:spPr>
        <p:txBody>
          <a:bodyPr>
            <a:normAutofit/>
          </a:bodyPr>
          <a:lstStyle/>
          <a:p>
            <a:endParaRPr lang="en-US" dirty="0"/>
          </a:p>
          <a:p>
            <a:endParaRPr lang="en-US" dirty="0"/>
          </a:p>
          <a:p>
            <a:endParaRPr lang="en-US" dirty="0"/>
          </a:p>
          <a:p>
            <a:pPr>
              <a:buNone/>
            </a:pPr>
            <a:endParaRPr lang="en-US" dirty="0"/>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l="35475"/>
          <a:stretch/>
        </p:blipFill>
        <p:spPr>
          <a:xfrm>
            <a:off x="2962275" y="3065402"/>
            <a:ext cx="3160668" cy="3265548"/>
          </a:xfrm>
          <a:prstGeom prst="rect">
            <a:avLst/>
          </a:prstGeom>
        </p:spPr>
      </p:pic>
      <p:sp>
        <p:nvSpPr>
          <p:cNvPr id="11" name="Thought Bubble: Cloud 10">
            <a:extLst>
              <a:ext uri="{FF2B5EF4-FFF2-40B4-BE49-F238E27FC236}">
                <a16:creationId xmlns="" xmlns:a16="http://schemas.microsoft.com/office/drawing/2014/main" id="{C1ED32C3-1EA2-40A7-BBB2-4E67A2BB59CC}"/>
              </a:ext>
            </a:extLst>
          </p:cNvPr>
          <p:cNvSpPr/>
          <p:nvPr/>
        </p:nvSpPr>
        <p:spPr>
          <a:xfrm flipH="1">
            <a:off x="2667000" y="1447800"/>
            <a:ext cx="2179320" cy="1244136"/>
          </a:xfrm>
          <a:prstGeom prst="cloudCallout">
            <a:avLst>
              <a:gd name="adj1" fmla="val -24767"/>
              <a:gd name="adj2" fmla="val 8891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How did I get here?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031" y="107083"/>
            <a:ext cx="6866598" cy="1596177"/>
          </a:xfrm>
        </p:spPr>
        <p:txBody>
          <a:bodyPr>
            <a:normAutofit/>
          </a:bodyPr>
          <a:lstStyle/>
          <a:p>
            <a:r>
              <a:rPr lang="en-US" sz="2800" dirty="0"/>
              <a:t>What are other things Authors Do?</a:t>
            </a:r>
          </a:p>
        </p:txBody>
      </p:sp>
      <p:sp>
        <p:nvSpPr>
          <p:cNvPr id="3" name="Content Placeholder 2"/>
          <p:cNvSpPr>
            <a:spLocks noGrp="1"/>
          </p:cNvSpPr>
          <p:nvPr>
            <p:ph idx="1"/>
          </p:nvPr>
        </p:nvSpPr>
        <p:spPr>
          <a:xfrm>
            <a:off x="381000" y="1752600"/>
            <a:ext cx="8382000" cy="4602163"/>
          </a:xfrm>
        </p:spPr>
        <p:txBody>
          <a:bodyPr>
            <a:normAutofit/>
          </a:bodyPr>
          <a:lstStyle/>
          <a:p>
            <a:endParaRPr lang="en-US" dirty="0"/>
          </a:p>
          <a:p>
            <a:endParaRPr lang="en-US" dirty="0"/>
          </a:p>
          <a:p>
            <a:endParaRPr lang="en-US" dirty="0"/>
          </a:p>
          <a:p>
            <a:pPr>
              <a:buNone/>
            </a:pPr>
            <a:endParaRPr lang="en-US" dirty="0"/>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l="35475"/>
          <a:stretch/>
        </p:blipFill>
        <p:spPr>
          <a:xfrm>
            <a:off x="719863" y="1805587"/>
            <a:ext cx="2294074" cy="2370198"/>
          </a:xfrm>
          <a:prstGeom prst="rect">
            <a:avLst/>
          </a:prstGeom>
        </p:spPr>
      </p:pic>
      <p:sp>
        <p:nvSpPr>
          <p:cNvPr id="5" name="Explosion 2 4"/>
          <p:cNvSpPr/>
          <p:nvPr/>
        </p:nvSpPr>
        <p:spPr>
          <a:xfrm rot="21060547">
            <a:off x="145280" y="3973248"/>
            <a:ext cx="4442905" cy="220861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n w="1905"/>
                <a:solidFill>
                  <a:sysClr val="windowText" lastClr="000000"/>
                </a:solidFill>
                <a:effectLst>
                  <a:innerShdw blurRad="69850" dist="43180" dir="5400000">
                    <a:srgbClr val="000000">
                      <a:alpha val="65000"/>
                    </a:srgbClr>
                  </a:innerShdw>
                </a:effectLst>
              </a:rPr>
              <a:t>Blog/newsletter</a:t>
            </a:r>
          </a:p>
        </p:txBody>
      </p:sp>
      <p:sp>
        <p:nvSpPr>
          <p:cNvPr id="6" name="Explosion 2 5"/>
          <p:cNvSpPr/>
          <p:nvPr/>
        </p:nvSpPr>
        <p:spPr>
          <a:xfrm rot="1199518">
            <a:off x="6362855" y="1141781"/>
            <a:ext cx="2849571" cy="173736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n w="1905"/>
                <a:solidFill>
                  <a:sysClr val="windowText" lastClr="000000"/>
                </a:solidFill>
                <a:effectLst>
                  <a:innerShdw blurRad="69850" dist="43180" dir="5400000">
                    <a:srgbClr val="000000">
                      <a:alpha val="65000"/>
                    </a:srgbClr>
                  </a:innerShdw>
                </a:effectLst>
              </a:rPr>
              <a:t>Build Website</a:t>
            </a:r>
          </a:p>
        </p:txBody>
      </p:sp>
      <p:sp>
        <p:nvSpPr>
          <p:cNvPr id="7" name="Explosion 2 6"/>
          <p:cNvSpPr/>
          <p:nvPr/>
        </p:nvSpPr>
        <p:spPr>
          <a:xfrm rot="20874704">
            <a:off x="6209742" y="4025517"/>
            <a:ext cx="2991053" cy="2149353"/>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n w="1905"/>
                <a:solidFill>
                  <a:sysClr val="windowText" lastClr="000000"/>
                </a:solidFill>
                <a:effectLst>
                  <a:innerShdw blurRad="69850" dist="43180" dir="5400000">
                    <a:srgbClr val="000000">
                      <a:alpha val="65000"/>
                    </a:srgbClr>
                  </a:innerShdw>
                </a:effectLst>
              </a:rPr>
              <a:t>Plan Marketing</a:t>
            </a:r>
          </a:p>
        </p:txBody>
      </p:sp>
      <p:sp>
        <p:nvSpPr>
          <p:cNvPr id="8" name="Explosion 2 7"/>
          <p:cNvSpPr/>
          <p:nvPr/>
        </p:nvSpPr>
        <p:spPr>
          <a:xfrm>
            <a:off x="3352800" y="2848703"/>
            <a:ext cx="3459480" cy="22098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n w="1905"/>
                <a:solidFill>
                  <a:sysClr val="windowText" lastClr="000000"/>
                </a:solidFill>
                <a:effectLst>
                  <a:innerShdw blurRad="69850" dist="43180" dir="5400000">
                    <a:srgbClr val="000000">
                      <a:alpha val="65000"/>
                    </a:srgbClr>
                  </a:innerShdw>
                </a:effectLst>
              </a:rPr>
              <a:t>School Visits</a:t>
            </a:r>
          </a:p>
        </p:txBody>
      </p:sp>
      <p:sp>
        <p:nvSpPr>
          <p:cNvPr id="9" name="Explosion 2 8"/>
          <p:cNvSpPr/>
          <p:nvPr/>
        </p:nvSpPr>
        <p:spPr>
          <a:xfrm>
            <a:off x="3429000" y="4800600"/>
            <a:ext cx="3383280" cy="173736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n w="1905"/>
                <a:solidFill>
                  <a:sysClr val="windowText" lastClr="000000"/>
                </a:solidFill>
                <a:effectLst>
                  <a:innerShdw blurRad="69850" dist="43180" dir="5400000">
                    <a:srgbClr val="000000">
                      <a:alpha val="65000"/>
                    </a:srgbClr>
                  </a:innerShdw>
                </a:effectLst>
              </a:rPr>
              <a:t>Ask for Reviews</a:t>
            </a:r>
          </a:p>
        </p:txBody>
      </p:sp>
      <p:sp>
        <p:nvSpPr>
          <p:cNvPr id="10" name="Explosion 2 9"/>
          <p:cNvSpPr/>
          <p:nvPr/>
        </p:nvSpPr>
        <p:spPr>
          <a:xfrm rot="763268">
            <a:off x="3298207" y="1204945"/>
            <a:ext cx="3289638" cy="2033277"/>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n w="1905"/>
                <a:solidFill>
                  <a:sysClr val="windowText" lastClr="000000"/>
                </a:solidFill>
                <a:effectLst>
                  <a:innerShdw blurRad="69850" dist="43180" dir="5400000">
                    <a:srgbClr val="000000">
                      <a:alpha val="65000"/>
                    </a:srgbClr>
                  </a:innerShdw>
                </a:effectLst>
              </a:rPr>
              <a:t>Speaking at conferences</a:t>
            </a:r>
          </a:p>
        </p:txBody>
      </p:sp>
      <p:sp>
        <p:nvSpPr>
          <p:cNvPr id="11" name="Thought Bubble: Cloud 10">
            <a:extLst>
              <a:ext uri="{FF2B5EF4-FFF2-40B4-BE49-F238E27FC236}">
                <a16:creationId xmlns="" xmlns:a16="http://schemas.microsoft.com/office/drawing/2014/main" id="{C1ED32C3-1EA2-40A7-BBB2-4E67A2BB59CC}"/>
              </a:ext>
            </a:extLst>
          </p:cNvPr>
          <p:cNvSpPr/>
          <p:nvPr/>
        </p:nvSpPr>
        <p:spPr>
          <a:xfrm flipH="1">
            <a:off x="60982" y="342547"/>
            <a:ext cx="2179320" cy="1244136"/>
          </a:xfrm>
          <a:prstGeom prst="cloudCallout">
            <a:avLst>
              <a:gd name="adj1" fmla="val -24767"/>
              <a:gd name="adj2" fmla="val 8891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How did I get here?</a:t>
            </a:r>
          </a:p>
        </p:txBody>
      </p:sp>
      <p:sp>
        <p:nvSpPr>
          <p:cNvPr id="12" name="Explosion 2 5">
            <a:extLst>
              <a:ext uri="{FF2B5EF4-FFF2-40B4-BE49-F238E27FC236}">
                <a16:creationId xmlns="" xmlns:a16="http://schemas.microsoft.com/office/drawing/2014/main" id="{6C49FC5E-199C-40CF-8EF9-6BA93B377A6D}"/>
              </a:ext>
            </a:extLst>
          </p:cNvPr>
          <p:cNvSpPr/>
          <p:nvPr/>
        </p:nvSpPr>
        <p:spPr>
          <a:xfrm rot="1199518">
            <a:off x="6362855" y="2500037"/>
            <a:ext cx="2849571" cy="173736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n w="1905"/>
                <a:solidFill>
                  <a:sysClr val="windowText" lastClr="000000"/>
                </a:solidFill>
                <a:effectLst>
                  <a:innerShdw blurRad="69850" dist="43180" dir="5400000">
                    <a:srgbClr val="000000">
                      <a:alpha val="65000"/>
                    </a:srgbClr>
                  </a:innerShdw>
                </a:effectLst>
              </a:rPr>
              <a:t>Social media</a:t>
            </a:r>
          </a:p>
        </p:txBody>
      </p:sp>
    </p:spTree>
    <p:extLst>
      <p:ext uri="{BB962C8B-B14F-4D97-AF65-F5344CB8AC3E}">
        <p14:creationId xmlns="" xmlns:p14="http://schemas.microsoft.com/office/powerpoint/2010/main" val="1668578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0"/>
            <a:ext cx="7773338" cy="1596177"/>
          </a:xfrm>
        </p:spPr>
        <p:txBody>
          <a:bodyPr>
            <a:normAutofit/>
          </a:bodyPr>
          <a:lstStyle/>
          <a:p>
            <a:r>
              <a:rPr lang="en-US" dirty="0"/>
              <a:t>The Inside Scoop about Covers</a:t>
            </a:r>
          </a:p>
        </p:txBody>
      </p:sp>
      <p:sp>
        <p:nvSpPr>
          <p:cNvPr id="3" name="Content Placeholder 2"/>
          <p:cNvSpPr>
            <a:spLocks noGrp="1"/>
          </p:cNvSpPr>
          <p:nvPr>
            <p:ph idx="1"/>
          </p:nvPr>
        </p:nvSpPr>
        <p:spPr>
          <a:xfrm>
            <a:off x="609600" y="1981200"/>
            <a:ext cx="7773339" cy="3424107"/>
          </a:xfrm>
        </p:spPr>
        <p:txBody>
          <a:bodyPr>
            <a:noAutofit/>
          </a:bodyPr>
          <a:lstStyle/>
          <a:p>
            <a:pPr marL="0" indent="0">
              <a:buNone/>
            </a:pPr>
            <a:r>
              <a:rPr lang="en-US" sz="3600" dirty="0"/>
              <a:t>Who chooses the cover?</a:t>
            </a:r>
          </a:p>
          <a:p>
            <a:pPr marL="742950" indent="-742950">
              <a:buFont typeface="+mj-lt"/>
              <a:buAutoNum type="alphaUcPeriod"/>
            </a:pPr>
            <a:r>
              <a:rPr lang="en-US" sz="3600" dirty="0"/>
              <a:t>The author</a:t>
            </a:r>
          </a:p>
          <a:p>
            <a:pPr marL="514350" indent="-514350">
              <a:buFont typeface="+mj-lt"/>
              <a:buAutoNum type="alphaUcPeriod"/>
            </a:pPr>
            <a:r>
              <a:rPr lang="en-US" sz="3600" dirty="0"/>
              <a:t> The cover artist</a:t>
            </a:r>
          </a:p>
          <a:p>
            <a:pPr marL="514350" indent="-514350">
              <a:buFont typeface="+mj-lt"/>
              <a:buAutoNum type="alphaUcPeriod"/>
            </a:pPr>
            <a:r>
              <a:rPr lang="en-US" sz="3600" dirty="0"/>
              <a:t> The publisher</a:t>
            </a:r>
          </a:p>
          <a:p>
            <a:pPr marL="514350" indent="-514350">
              <a:buFont typeface="+mj-lt"/>
              <a:buAutoNum type="alphaUcPeriod"/>
            </a:pPr>
            <a:r>
              <a:rPr lang="en-US" sz="3600" dirty="0"/>
              <a:t> The readers</a:t>
            </a:r>
          </a:p>
          <a:p>
            <a:pPr marL="514350" indent="-514350">
              <a:buFont typeface="+mj-lt"/>
              <a:buAutoNum type="alphaUcPeriod"/>
            </a:pPr>
            <a:endParaRPr lang="en-US" sz="3200" dirty="0"/>
          </a:p>
          <a:p>
            <a:pPr algn="ctr">
              <a:buNone/>
            </a:pPr>
            <a:endParaRPr lang="en-US" sz="3200" dirty="0"/>
          </a:p>
          <a:p>
            <a:pPr marL="0" indent="0">
              <a:buNone/>
            </a:pPr>
            <a:endParaRPr lang="en-US"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925"/>
            <a:ext cx="8229600" cy="1143000"/>
          </a:xfrm>
        </p:spPr>
        <p:txBody>
          <a:bodyPr>
            <a:normAutofit fontScale="90000"/>
          </a:bodyPr>
          <a:lstStyle/>
          <a:p>
            <a:r>
              <a:rPr lang="en-US" sz="4000" dirty="0"/>
              <a:t>My Fairy Keeper cover “sketch”</a:t>
            </a:r>
          </a:p>
        </p:txBody>
      </p:sp>
      <p:graphicFrame>
        <p:nvGraphicFramePr>
          <p:cNvPr id="5" name="Object 4"/>
          <p:cNvGraphicFramePr>
            <a:graphicFrameLocks noChangeAspect="1"/>
          </p:cNvGraphicFramePr>
          <p:nvPr>
            <p:extLst>
              <p:ext uri="{D42A27DB-BD31-4B8C-83A1-F6EECF244321}">
                <p14:modId xmlns="" xmlns:p14="http://schemas.microsoft.com/office/powerpoint/2010/main" val="1931251870"/>
              </p:ext>
            </p:extLst>
          </p:nvPr>
        </p:nvGraphicFramePr>
        <p:xfrm>
          <a:off x="604838" y="1828800"/>
          <a:ext cx="4354512" cy="4168775"/>
        </p:xfrm>
        <a:graphic>
          <a:graphicData uri="http://schemas.openxmlformats.org/presentationml/2006/ole">
            <p:oleObj spid="_x0000_s4132" name="Document" r:id="rId4" imgW="5968555" imgH="5720170" progId="">
              <p:embed/>
            </p:oleObj>
          </a:graphicData>
        </a:graphic>
      </p:graphicFrame>
      <p:pic>
        <p:nvPicPr>
          <p:cNvPr id="4" name="Picture 3" descr="cover.jpg"/>
          <p:cNvPicPr>
            <a:picLocks noChangeAspect="1"/>
          </p:cNvPicPr>
          <p:nvPr/>
        </p:nvPicPr>
        <p:blipFill>
          <a:blip r:embed="rId5" cstate="print"/>
          <a:stretch>
            <a:fillRect/>
          </a:stretch>
        </p:blipFill>
        <p:spPr>
          <a:xfrm>
            <a:off x="5410200" y="1676400"/>
            <a:ext cx="3048834" cy="4572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268711"/>
            <a:ext cx="7773338" cy="1596177"/>
          </a:xfrm>
        </p:spPr>
        <p:txBody>
          <a:bodyPr>
            <a:normAutofit/>
          </a:bodyPr>
          <a:lstStyle/>
          <a:p>
            <a:pPr algn="ctr"/>
            <a:r>
              <a:rPr lang="en-US" dirty="0"/>
              <a:t>The “Full Wrap” Cover</a:t>
            </a:r>
          </a:p>
        </p:txBody>
      </p:sp>
      <p:pic>
        <p:nvPicPr>
          <p:cNvPr id="4" name="Content Placeholder 3" descr="Fairy Keeper full cover.jpg"/>
          <p:cNvPicPr>
            <a:picLocks noGrp="1" noChangeAspect="1"/>
          </p:cNvPicPr>
          <p:nvPr>
            <p:ph idx="1"/>
          </p:nvPr>
        </p:nvPicPr>
        <p:blipFill>
          <a:blip r:embed="rId3" cstate="print"/>
          <a:stretch>
            <a:fillRect/>
          </a:stretch>
        </p:blipFill>
        <p:spPr>
          <a:xfrm>
            <a:off x="1312374" y="1816523"/>
            <a:ext cx="6519252" cy="4583537"/>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369" y="457473"/>
            <a:ext cx="5775434" cy="1596177"/>
          </a:xfrm>
        </p:spPr>
        <p:txBody>
          <a:bodyPr>
            <a:normAutofit/>
          </a:bodyPr>
          <a:lstStyle/>
          <a:p>
            <a:r>
              <a:rPr lang="en-US" dirty="0"/>
              <a:t>Covers</a:t>
            </a:r>
            <a:br>
              <a:rPr lang="en-US" dirty="0"/>
            </a:br>
            <a:r>
              <a:rPr lang="en-US" dirty="0"/>
              <a:t>Can Change</a:t>
            </a: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430587" y="2366963"/>
            <a:ext cx="2282825" cy="3424237"/>
          </a:xfrm>
        </p:spPr>
      </p:pic>
      <p:pic>
        <p:nvPicPr>
          <p:cNvPr id="6" name="Picture 5"/>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87989" y="2514600"/>
            <a:ext cx="2705100" cy="3759472"/>
          </a:xfrm>
          <a:prstGeom prst="rect">
            <a:avLst/>
          </a:prstGeom>
          <a:noFill/>
          <a:ln w="9525">
            <a:noFill/>
            <a:miter lim="800000"/>
            <a:headEnd/>
            <a:tailEnd/>
          </a:ln>
        </p:spPr>
      </p:pic>
      <p:pic>
        <p:nvPicPr>
          <p:cNvPr id="9" name="Picture 8">
            <a:extLst>
              <a:ext uri="{FF2B5EF4-FFF2-40B4-BE49-F238E27FC236}">
                <a16:creationId xmlns="" xmlns:a16="http://schemas.microsoft.com/office/drawing/2014/main" id="{A471AFFB-588E-43B5-A382-2AD0F7B4C9D3}"/>
              </a:ext>
            </a:extLst>
          </p:cNvPr>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188167" y="2432790"/>
            <a:ext cx="2615578" cy="3759472"/>
          </a:xfrm>
          <a:prstGeom prst="rect">
            <a:avLst/>
          </a:prstGeom>
          <a:noFill/>
          <a:ln w="9525">
            <a:noFill/>
            <a:miter lim="800000"/>
            <a:headEnd/>
            <a:tailEnd/>
          </a:ln>
        </p:spPr>
      </p:pic>
      <p:pic>
        <p:nvPicPr>
          <p:cNvPr id="11" name="Picture 10">
            <a:extLst>
              <a:ext uri="{FF2B5EF4-FFF2-40B4-BE49-F238E27FC236}">
                <a16:creationId xmlns="" xmlns:a16="http://schemas.microsoft.com/office/drawing/2014/main" id="{C4BAC8F4-96C9-46AE-A62A-84598C4C89A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87989" y="440785"/>
            <a:ext cx="1383146" cy="1956264"/>
          </a:xfrm>
          <a:prstGeom prst="rect">
            <a:avLst/>
          </a:prstGeom>
        </p:spPr>
      </p:pic>
      <p:pic>
        <p:nvPicPr>
          <p:cNvPr id="12" name="Picture 11">
            <a:extLst>
              <a:ext uri="{FF2B5EF4-FFF2-40B4-BE49-F238E27FC236}">
                <a16:creationId xmlns="" xmlns:a16="http://schemas.microsoft.com/office/drawing/2014/main" id="{4EB5B4B5-8047-4EBC-A7AA-3515FC3D7032}"/>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t="18454" b="6282"/>
          <a:stretch/>
        </p:blipFill>
        <p:spPr>
          <a:xfrm>
            <a:off x="1851575" y="413547"/>
            <a:ext cx="1398571" cy="1892880"/>
          </a:xfrm>
          <a:prstGeom prst="rect">
            <a:avLst/>
          </a:prstGeom>
        </p:spPr>
      </p:pic>
      <p:pic>
        <p:nvPicPr>
          <p:cNvPr id="13" name="Picture 12">
            <a:extLst>
              <a:ext uri="{FF2B5EF4-FFF2-40B4-BE49-F238E27FC236}">
                <a16:creationId xmlns="" xmlns:a16="http://schemas.microsoft.com/office/drawing/2014/main" id="{59F08F8F-CA3C-48AF-817D-D3C1A8E47A50}"/>
              </a:ext>
            </a:extLst>
          </p:cNvPr>
          <p:cNvPicPr>
            <a:picLocks noChangeAspect="1"/>
          </p:cNvPicPr>
          <p:nvPr/>
        </p:nvPicPr>
        <p:blipFill rotWithShape="1">
          <a:blip r:embed="rId7" cstate="print">
            <a:extLst>
              <a:ext uri="{28A0092B-C50C-407E-A947-70E740481C1C}">
                <a14:useLocalDpi xmlns="" xmlns:a14="http://schemas.microsoft.com/office/drawing/2010/main" val="0"/>
              </a:ext>
            </a:extLst>
          </a:blip>
          <a:srcRect t="10903" r="-4258" b="6621"/>
          <a:stretch/>
        </p:blipFill>
        <p:spPr>
          <a:xfrm>
            <a:off x="6600852" y="239996"/>
            <a:ext cx="1383146" cy="1946156"/>
          </a:xfrm>
          <a:prstGeom prst="rect">
            <a:avLst/>
          </a:prstGeom>
        </p:spPr>
      </p:pic>
      <p:sp>
        <p:nvSpPr>
          <p:cNvPr id="14" name="TextBox 13">
            <a:extLst>
              <a:ext uri="{FF2B5EF4-FFF2-40B4-BE49-F238E27FC236}">
                <a16:creationId xmlns="" xmlns:a16="http://schemas.microsoft.com/office/drawing/2014/main" id="{88E51D18-D264-4523-88E0-90222516DA1D}"/>
              </a:ext>
            </a:extLst>
          </p:cNvPr>
          <p:cNvSpPr txBox="1"/>
          <p:nvPr/>
        </p:nvSpPr>
        <p:spPr>
          <a:xfrm>
            <a:off x="2962928" y="6136243"/>
            <a:ext cx="3828316" cy="369332"/>
          </a:xfrm>
          <a:prstGeom prst="rect">
            <a:avLst/>
          </a:prstGeom>
          <a:noFill/>
        </p:spPr>
        <p:txBody>
          <a:bodyPr wrap="square" rtlCol="0">
            <a:spAutoFit/>
          </a:bodyPr>
          <a:lstStyle/>
          <a:p>
            <a:r>
              <a:rPr lang="en-US" dirty="0"/>
              <a:t>Original cover art by Jeff Crosby</a:t>
            </a:r>
          </a:p>
        </p:txBody>
      </p:sp>
    </p:spTree>
    <p:extLst>
      <p:ext uri="{BB962C8B-B14F-4D97-AF65-F5344CB8AC3E}">
        <p14:creationId xmlns="" xmlns:p14="http://schemas.microsoft.com/office/powerpoint/2010/main" val="3323695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106486"/>
            <a:ext cx="7773338" cy="1596177"/>
          </a:xfrm>
        </p:spPr>
        <p:txBody>
          <a:bodyPr>
            <a:normAutofit/>
          </a:bodyPr>
          <a:lstStyle/>
          <a:p>
            <a:r>
              <a:rPr lang="en-US" dirty="0"/>
              <a:t>Covers</a:t>
            </a:r>
            <a:br>
              <a:rPr lang="en-US" dirty="0"/>
            </a:br>
            <a:r>
              <a:rPr lang="en-US" dirty="0"/>
              <a:t>Can Change</a:t>
            </a: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030313" y="1767307"/>
            <a:ext cx="2971800" cy="4457700"/>
          </a:xfrm>
        </p:spPr>
      </p:pic>
      <p:sp>
        <p:nvSpPr>
          <p:cNvPr id="14" name="TextBox 13">
            <a:extLst>
              <a:ext uri="{FF2B5EF4-FFF2-40B4-BE49-F238E27FC236}">
                <a16:creationId xmlns="" xmlns:a16="http://schemas.microsoft.com/office/drawing/2014/main" id="{88E51D18-D264-4523-88E0-90222516DA1D}"/>
              </a:ext>
            </a:extLst>
          </p:cNvPr>
          <p:cNvSpPr txBox="1"/>
          <p:nvPr/>
        </p:nvSpPr>
        <p:spPr>
          <a:xfrm>
            <a:off x="602055" y="6235132"/>
            <a:ext cx="3828316" cy="369332"/>
          </a:xfrm>
          <a:prstGeom prst="rect">
            <a:avLst/>
          </a:prstGeom>
          <a:noFill/>
        </p:spPr>
        <p:txBody>
          <a:bodyPr wrap="square" rtlCol="0">
            <a:spAutoFit/>
          </a:bodyPr>
          <a:lstStyle/>
          <a:p>
            <a:r>
              <a:rPr lang="en-US" dirty="0"/>
              <a:t>Original cover art by Jeff Crosby</a:t>
            </a:r>
          </a:p>
        </p:txBody>
      </p:sp>
      <p:pic>
        <p:nvPicPr>
          <p:cNvPr id="5" name="Picture 4">
            <a:extLst>
              <a:ext uri="{FF2B5EF4-FFF2-40B4-BE49-F238E27FC236}">
                <a16:creationId xmlns="" xmlns:a16="http://schemas.microsoft.com/office/drawing/2014/main" id="{FC103F88-3859-4BD4-97A7-5CADC74F025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10200" y="1767307"/>
            <a:ext cx="2971800" cy="4457700"/>
          </a:xfrm>
          <a:prstGeom prst="rect">
            <a:avLst/>
          </a:prstGeom>
        </p:spPr>
      </p:pic>
      <p:sp>
        <p:nvSpPr>
          <p:cNvPr id="7" name="Arrow: Right 6">
            <a:extLst>
              <a:ext uri="{FF2B5EF4-FFF2-40B4-BE49-F238E27FC236}">
                <a16:creationId xmlns="" xmlns:a16="http://schemas.microsoft.com/office/drawing/2014/main" id="{E98091ED-3A4C-464D-9B9E-1F3729CEB12E}"/>
              </a:ext>
            </a:extLst>
          </p:cNvPr>
          <p:cNvSpPr/>
          <p:nvPr/>
        </p:nvSpPr>
        <p:spPr>
          <a:xfrm>
            <a:off x="4211663" y="3577057"/>
            <a:ext cx="1066800" cy="838200"/>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827333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331" y="-68184"/>
            <a:ext cx="7773338" cy="1596177"/>
          </a:xfrm>
        </p:spPr>
        <p:txBody>
          <a:bodyPr/>
          <a:lstStyle/>
          <a:p>
            <a:r>
              <a:rPr lang="en-US" dirty="0"/>
              <a:t>Want to be Published?</a:t>
            </a:r>
          </a:p>
        </p:txBody>
      </p:sp>
      <p:sp>
        <p:nvSpPr>
          <p:cNvPr id="3" name="Content Placeholder 2"/>
          <p:cNvSpPr>
            <a:spLocks noGrp="1"/>
          </p:cNvSpPr>
          <p:nvPr>
            <p:ph idx="1"/>
          </p:nvPr>
        </p:nvSpPr>
        <p:spPr>
          <a:xfrm>
            <a:off x="519993" y="1295401"/>
            <a:ext cx="7773339" cy="5348118"/>
          </a:xfrm>
        </p:spPr>
        <p:txBody>
          <a:bodyPr>
            <a:normAutofit fontScale="55000" lnSpcReduction="20000"/>
          </a:bodyPr>
          <a:lstStyle/>
          <a:p>
            <a:pPr>
              <a:lnSpc>
                <a:spcPct val="150000"/>
              </a:lnSpc>
              <a:buNone/>
            </a:pPr>
            <a:r>
              <a:rPr lang="en-US" sz="4400" dirty="0"/>
              <a:t>Some magazines to consider:</a:t>
            </a:r>
          </a:p>
          <a:p>
            <a:pPr>
              <a:lnSpc>
                <a:spcPct val="150000"/>
              </a:lnSpc>
              <a:buNone/>
            </a:pPr>
            <a:endParaRPr lang="en-US" sz="4400" dirty="0"/>
          </a:p>
          <a:p>
            <a:pPr>
              <a:lnSpc>
                <a:spcPct val="150000"/>
              </a:lnSpc>
            </a:pPr>
            <a:r>
              <a:rPr lang="en-US" sz="4400" i="1" dirty="0"/>
              <a:t>Stone Soup </a:t>
            </a:r>
            <a:r>
              <a:rPr lang="en-US" sz="4400" dirty="0"/>
              <a:t>is for 13 and younger:</a:t>
            </a:r>
          </a:p>
          <a:p>
            <a:pPr>
              <a:lnSpc>
                <a:spcPct val="150000"/>
              </a:lnSpc>
            </a:pPr>
            <a:endParaRPr lang="en-US" sz="4400" dirty="0"/>
          </a:p>
          <a:p>
            <a:pPr>
              <a:lnSpc>
                <a:spcPct val="150000"/>
              </a:lnSpc>
            </a:pPr>
            <a:r>
              <a:rPr lang="en-US" sz="4400" i="1" dirty="0"/>
              <a:t>Cricket</a:t>
            </a:r>
            <a:r>
              <a:rPr lang="en-US" sz="4400" dirty="0"/>
              <a:t> takes work from 14+</a:t>
            </a:r>
          </a:p>
          <a:p>
            <a:pPr>
              <a:lnSpc>
                <a:spcPct val="150000"/>
              </a:lnSpc>
            </a:pPr>
            <a:endParaRPr lang="en-US" sz="4400" dirty="0"/>
          </a:p>
          <a:p>
            <a:pPr>
              <a:lnSpc>
                <a:spcPct val="150000"/>
              </a:lnSpc>
            </a:pPr>
            <a:r>
              <a:rPr lang="en-US" sz="4400" i="1" dirty="0"/>
              <a:t>Highlights </a:t>
            </a:r>
            <a:r>
              <a:rPr lang="en-US" sz="4400" dirty="0"/>
              <a:t>takes work from 16+ </a:t>
            </a:r>
          </a:p>
          <a:p>
            <a:pPr>
              <a:lnSpc>
                <a:spcPct val="150000"/>
              </a:lnSpc>
              <a:buNone/>
            </a:pPr>
            <a:r>
              <a:rPr lang="en-US" sz="4400" dirty="0"/>
              <a:t>online. Younger people: snail mail.</a:t>
            </a:r>
          </a:p>
          <a:p>
            <a:pPr>
              <a:lnSpc>
                <a:spcPct val="150000"/>
              </a:lnSpc>
            </a:pPr>
            <a:endParaRPr lang="en-US" dirty="0"/>
          </a:p>
          <a:p>
            <a:pPr>
              <a:lnSpc>
                <a:spcPct val="150000"/>
              </a:lnSpc>
            </a:pPr>
            <a:endParaRPr lang="en-US" dirty="0"/>
          </a:p>
          <a:p>
            <a:pPr>
              <a:lnSpc>
                <a:spcPct val="150000"/>
              </a:lnSpc>
            </a:pPr>
            <a:endParaRPr lang="en-US" dirty="0"/>
          </a:p>
        </p:txBody>
      </p:sp>
      <p:pic>
        <p:nvPicPr>
          <p:cNvPr id="4" name="Picture 3" descr="Stonesoup.PNG"/>
          <p:cNvPicPr>
            <a:picLocks noChangeAspect="1"/>
          </p:cNvPicPr>
          <p:nvPr/>
        </p:nvPicPr>
        <p:blipFill>
          <a:blip r:embed="rId2" cstate="print"/>
          <a:srcRect l="33333" r="31667" b="7817"/>
          <a:stretch>
            <a:fillRect/>
          </a:stretch>
        </p:blipFill>
        <p:spPr>
          <a:xfrm>
            <a:off x="7092361" y="957612"/>
            <a:ext cx="1804791" cy="2200914"/>
          </a:xfrm>
          <a:prstGeom prst="rect">
            <a:avLst/>
          </a:prstGeom>
        </p:spPr>
      </p:pic>
      <p:pic>
        <p:nvPicPr>
          <p:cNvPr id="5" name="Picture 4" descr="Cricket.PNG"/>
          <p:cNvPicPr>
            <a:picLocks noChangeAspect="1"/>
          </p:cNvPicPr>
          <p:nvPr/>
        </p:nvPicPr>
        <p:blipFill>
          <a:blip r:embed="rId3" cstate="print"/>
          <a:stretch>
            <a:fillRect/>
          </a:stretch>
        </p:blipFill>
        <p:spPr>
          <a:xfrm>
            <a:off x="6608316" y="3041799"/>
            <a:ext cx="1665966" cy="2087914"/>
          </a:xfrm>
          <a:prstGeom prst="rect">
            <a:avLst/>
          </a:prstGeom>
        </p:spPr>
      </p:pic>
      <p:pic>
        <p:nvPicPr>
          <p:cNvPr id="6" name="Picture 5" descr="Highlights.PNG"/>
          <p:cNvPicPr>
            <a:picLocks noChangeAspect="1"/>
          </p:cNvPicPr>
          <p:nvPr/>
        </p:nvPicPr>
        <p:blipFill>
          <a:blip r:embed="rId4" cstate="print"/>
          <a:stretch>
            <a:fillRect/>
          </a:stretch>
        </p:blipFill>
        <p:spPr>
          <a:xfrm>
            <a:off x="7617497" y="4799931"/>
            <a:ext cx="1385007" cy="184358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102340"/>
            <a:ext cx="7773338" cy="1596177"/>
          </a:xfrm>
        </p:spPr>
        <p:txBody>
          <a:bodyPr/>
          <a:lstStyle/>
          <a:p>
            <a:r>
              <a:rPr lang="en-US" dirty="0"/>
              <a:t>Other Options</a:t>
            </a:r>
          </a:p>
        </p:txBody>
      </p:sp>
      <p:sp>
        <p:nvSpPr>
          <p:cNvPr id="3" name="Content Placeholder 2"/>
          <p:cNvSpPr>
            <a:spLocks noGrp="1"/>
          </p:cNvSpPr>
          <p:nvPr>
            <p:ph idx="1"/>
          </p:nvPr>
        </p:nvSpPr>
        <p:spPr>
          <a:xfrm>
            <a:off x="457200" y="1646237"/>
            <a:ext cx="3352800" cy="4526280"/>
          </a:xfrm>
        </p:spPr>
        <p:txBody>
          <a:bodyPr>
            <a:normAutofit/>
          </a:bodyPr>
          <a:lstStyle/>
          <a:p>
            <a:r>
              <a:rPr lang="en-US" dirty="0"/>
              <a:t>For 1-2 copies of a book, you can use apps like Blurb or </a:t>
            </a:r>
            <a:r>
              <a:rPr lang="en-US" dirty="0" err="1"/>
              <a:t>Storybird</a:t>
            </a:r>
            <a:r>
              <a:rPr lang="en-US" dirty="0"/>
              <a:t>.</a:t>
            </a:r>
          </a:p>
          <a:p>
            <a:endParaRPr lang="en-US" dirty="0"/>
          </a:p>
          <a:p>
            <a:r>
              <a:rPr lang="en-US" dirty="0"/>
              <a:t>Keep an eye out for contests (PBS, Scholastic, etc)</a:t>
            </a:r>
          </a:p>
          <a:p>
            <a:endParaRPr lang="en-US" dirty="0"/>
          </a:p>
        </p:txBody>
      </p:sp>
      <p:pic>
        <p:nvPicPr>
          <p:cNvPr id="4" name="Picture 3" descr="Capture blurb.PNG"/>
          <p:cNvPicPr>
            <a:picLocks noChangeAspect="1"/>
          </p:cNvPicPr>
          <p:nvPr/>
        </p:nvPicPr>
        <p:blipFill>
          <a:blip r:embed="rId2" cstate="print"/>
          <a:stretch>
            <a:fillRect/>
          </a:stretch>
        </p:blipFill>
        <p:spPr>
          <a:xfrm>
            <a:off x="3962400" y="1905000"/>
            <a:ext cx="1636700" cy="1371600"/>
          </a:xfrm>
          <a:prstGeom prst="rect">
            <a:avLst/>
          </a:prstGeom>
        </p:spPr>
      </p:pic>
      <p:pic>
        <p:nvPicPr>
          <p:cNvPr id="5" name="Picture 4" descr="Raindancer.PNG"/>
          <p:cNvPicPr>
            <a:picLocks noChangeAspect="1"/>
          </p:cNvPicPr>
          <p:nvPr/>
        </p:nvPicPr>
        <p:blipFill>
          <a:blip r:embed="rId3" cstate="print"/>
          <a:stretch>
            <a:fillRect/>
          </a:stretch>
        </p:blipFill>
        <p:spPr>
          <a:xfrm>
            <a:off x="5867400" y="1828800"/>
            <a:ext cx="2743200" cy="4636546"/>
          </a:xfrm>
          <a:prstGeom prst="rect">
            <a:avLst/>
          </a:prstGeom>
        </p:spPr>
      </p:pic>
      <p:pic>
        <p:nvPicPr>
          <p:cNvPr id="6" name="Picture 5" descr="storybird logo.PNG"/>
          <p:cNvPicPr>
            <a:picLocks noChangeAspect="1"/>
          </p:cNvPicPr>
          <p:nvPr/>
        </p:nvPicPr>
        <p:blipFill>
          <a:blip r:embed="rId4" cstate="print"/>
          <a:stretch>
            <a:fillRect/>
          </a:stretch>
        </p:blipFill>
        <p:spPr>
          <a:xfrm>
            <a:off x="3886200" y="3429000"/>
            <a:ext cx="1724191" cy="113106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86936"/>
          </a:xfrm>
        </p:spPr>
        <p:txBody>
          <a:bodyPr>
            <a:normAutofit fontScale="90000"/>
          </a:bodyPr>
          <a:lstStyle/>
          <a:p>
            <a:r>
              <a:rPr lang="en-US" dirty="0"/>
              <a:t>To learn more about my writing:</a:t>
            </a:r>
          </a:p>
        </p:txBody>
      </p:sp>
      <p:sp>
        <p:nvSpPr>
          <p:cNvPr id="3" name="Content Placeholder 2"/>
          <p:cNvSpPr>
            <a:spLocks noGrp="1"/>
          </p:cNvSpPr>
          <p:nvPr>
            <p:ph idx="1"/>
          </p:nvPr>
        </p:nvSpPr>
        <p:spPr>
          <a:xfrm>
            <a:off x="457200" y="838200"/>
            <a:ext cx="8458200" cy="5562600"/>
          </a:xfrm>
        </p:spPr>
        <p:txBody>
          <a:bodyPr>
            <a:normAutofit/>
          </a:bodyPr>
          <a:lstStyle/>
          <a:p>
            <a:pPr algn="ctr">
              <a:buNone/>
            </a:pPr>
            <a:endParaRPr lang="en-US" dirty="0">
              <a:hlinkClick r:id="rId2">
                <a:extLst>
                  <a:ext uri="{A12FA001-AC4F-418D-AE19-62706E023703}">
                    <ahyp:hlinkClr xmlns="" xmlns:ahyp="http://schemas.microsoft.com/office/drawing/2018/hyperlinkcolor" val="tx"/>
                  </a:ext>
                </a:extLst>
              </a:hlinkClick>
            </a:endParaRPr>
          </a:p>
          <a:p>
            <a:pPr algn="ctr">
              <a:buNone/>
            </a:pPr>
            <a:r>
              <a:rPr lang="en-US" dirty="0">
                <a:solidFill>
                  <a:schemeClr val="accent1"/>
                </a:solidFill>
                <a:hlinkClick r:id="rId2">
                  <a:extLst>
                    <a:ext uri="{A12FA001-AC4F-418D-AE19-62706E023703}">
                      <ahyp:hlinkClr xmlns="" xmlns:ahyp="http://schemas.microsoft.com/office/drawing/2018/hyperlinkcolor" val="tx"/>
                    </a:ext>
                  </a:extLst>
                </a:hlinkClick>
              </a:rPr>
              <a:t>www.amybearce.com</a:t>
            </a:r>
            <a:endParaRPr lang="en-US" dirty="0">
              <a:solidFill>
                <a:schemeClr val="accent1"/>
              </a:solidFill>
            </a:endParaRPr>
          </a:p>
          <a:p>
            <a:endParaRPr lang="en-US" dirty="0"/>
          </a:p>
          <a:p>
            <a:endParaRPr lang="en-US" dirty="0"/>
          </a:p>
          <a:p>
            <a:endParaRPr lang="en-US" dirty="0"/>
          </a:p>
          <a:p>
            <a:endParaRPr lang="en-US" dirty="0"/>
          </a:p>
          <a:p>
            <a:endParaRPr lang="en-US" dirty="0"/>
          </a:p>
          <a:p>
            <a:pPr>
              <a:buNone/>
            </a:pPr>
            <a:r>
              <a:rPr lang="en-US" dirty="0"/>
              <a:t>    </a:t>
            </a:r>
          </a:p>
          <a:p>
            <a:pPr algn="ctr">
              <a:buNone/>
            </a:pPr>
            <a:r>
              <a:rPr lang="en-US" dirty="0"/>
              <a:t>     </a:t>
            </a:r>
          </a:p>
          <a:p>
            <a:pPr algn="ctr">
              <a:buNone/>
            </a:pPr>
            <a:r>
              <a:rPr lang="en-US" dirty="0" err="1"/>
              <a:t>Youtube</a:t>
            </a:r>
            <a:r>
              <a:rPr lang="en-US" dirty="0"/>
              <a:t> * </a:t>
            </a:r>
            <a:r>
              <a:rPr lang="en-US" dirty="0" err="1"/>
              <a:t>Goodreads</a:t>
            </a:r>
            <a:r>
              <a:rPr lang="en-US" dirty="0"/>
              <a:t> * Amazon Author Page *Instagram* Twitter* Facebook</a:t>
            </a: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83914" y="2042559"/>
            <a:ext cx="5528128" cy="3001482"/>
          </a:xfrm>
          <a:prstGeom prst="rect">
            <a:avLst/>
          </a:prstGeom>
          <a:ln>
            <a:solidFill>
              <a:schemeClr val="accent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Introduction:   Amy Bearce</a:t>
            </a:r>
          </a:p>
        </p:txBody>
      </p:sp>
      <p:pic>
        <p:nvPicPr>
          <p:cNvPr id="4" name="Content Placeholder 3"/>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tretch/>
        </p:blipFill>
        <p:spPr>
          <a:xfrm>
            <a:off x="5190172" y="2679155"/>
            <a:ext cx="3520440" cy="3345873"/>
          </a:xfrm>
          <a:ln w="19050">
            <a:solidFill>
              <a:schemeClr val="tx1">
                <a:lumMod val="95000"/>
                <a:lumOff val="5000"/>
                <a:alpha val="99000"/>
              </a:schemeClr>
            </a:solidFill>
          </a:ln>
        </p:spPr>
      </p:pic>
      <p:pic>
        <p:nvPicPr>
          <p:cNvPr id="5" name="Picture 4" descr="Amy in 6th or 7th grade.jpg"/>
          <p:cNvPicPr>
            <a:picLocks noChangeAspect="1"/>
          </p:cNvPicPr>
          <p:nvPr/>
        </p:nvPicPr>
        <p:blipFill>
          <a:blip r:embed="rId4" cstate="print"/>
          <a:stretch>
            <a:fillRect/>
          </a:stretch>
        </p:blipFill>
        <p:spPr>
          <a:xfrm>
            <a:off x="267693" y="1272338"/>
            <a:ext cx="3516325" cy="5410200"/>
          </a:xfrm>
          <a:prstGeom prst="rect">
            <a:avLst/>
          </a:prstGeom>
          <a:ln w="19050">
            <a:solidFill>
              <a:schemeClr val="tx1">
                <a:lumMod val="95000"/>
                <a:lumOff val="5000"/>
              </a:schemeClr>
            </a:solidFill>
          </a:ln>
        </p:spPr>
      </p:pic>
      <p:pic>
        <p:nvPicPr>
          <p:cNvPr id="6" name="Picture 5" descr="Amy in 6th or 7th.jpg"/>
          <p:cNvPicPr>
            <a:picLocks noChangeAspect="1"/>
          </p:cNvPicPr>
          <p:nvPr/>
        </p:nvPicPr>
        <p:blipFill>
          <a:blip r:embed="rId5" cstate="print"/>
          <a:stretch>
            <a:fillRect/>
          </a:stretch>
        </p:blipFill>
        <p:spPr>
          <a:xfrm rot="20993336">
            <a:off x="1516880" y="3464014"/>
            <a:ext cx="3882519" cy="2866645"/>
          </a:xfrm>
          <a:prstGeom prst="rect">
            <a:avLst/>
          </a:prstGeom>
          <a:ln w="19050">
            <a:solidFill>
              <a:schemeClr val="tx1">
                <a:lumMod val="95000"/>
                <a:lumOff val="5000"/>
              </a:schemeClr>
            </a:solidFill>
          </a:ln>
        </p:spPr>
      </p:pic>
      <p:sp>
        <p:nvSpPr>
          <p:cNvPr id="7" name="TextBox 6"/>
          <p:cNvSpPr txBox="1"/>
          <p:nvPr/>
        </p:nvSpPr>
        <p:spPr>
          <a:xfrm>
            <a:off x="3976687" y="1118224"/>
            <a:ext cx="4176713" cy="1477328"/>
          </a:xfrm>
          <a:prstGeom prst="rect">
            <a:avLst/>
          </a:prstGeom>
          <a:noFill/>
        </p:spPr>
        <p:txBody>
          <a:bodyPr wrap="square" rtlCol="0">
            <a:spAutoFit/>
          </a:bodyPr>
          <a:lstStyle/>
          <a:p>
            <a:r>
              <a:rPr lang="en-US" sz="3600" dirty="0"/>
              <a:t>Me in 5</a:t>
            </a:r>
            <a:r>
              <a:rPr lang="en-US" sz="3600" baseline="30000" dirty="0"/>
              <a:t>th</a:t>
            </a:r>
            <a:r>
              <a:rPr lang="en-US" sz="3600" dirty="0"/>
              <a:t>, 6</a:t>
            </a:r>
            <a:r>
              <a:rPr lang="en-US" sz="3600" baseline="30000" dirty="0"/>
              <a:t>th</a:t>
            </a:r>
            <a:r>
              <a:rPr lang="en-US" sz="3600" dirty="0"/>
              <a:t> and 7</a:t>
            </a:r>
            <a:r>
              <a:rPr lang="en-US" sz="3600" baseline="30000" dirty="0"/>
              <a:t>th</a:t>
            </a:r>
            <a:r>
              <a:rPr lang="en-US" sz="3600" dirty="0"/>
              <a:t> grade.</a:t>
            </a:r>
            <a:r>
              <a:rPr lang="en-US" dirty="0"/>
              <a:t/>
            </a:r>
            <a:br>
              <a:rPr lang="en-US" dirty="0"/>
            </a:b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86783"/>
            <a:ext cx="8229600" cy="857250"/>
          </a:xfrm>
        </p:spPr>
        <p:txBody>
          <a:bodyPr>
            <a:normAutofit fontScale="90000"/>
          </a:bodyPr>
          <a:lstStyle/>
          <a:p>
            <a:r>
              <a:rPr lang="en-US" dirty="0">
                <a:solidFill>
                  <a:srgbClr val="FF0000"/>
                </a:solidFill>
              </a:rPr>
              <a:t>QUICK QUIZ </a:t>
            </a:r>
            <a:br>
              <a:rPr lang="en-US" dirty="0">
                <a:solidFill>
                  <a:srgbClr val="FF0000"/>
                </a:solidFill>
              </a:rPr>
            </a:br>
            <a:r>
              <a:rPr lang="en-US" dirty="0"/>
              <a:t>(Don’t worry! Everyone wins!)</a:t>
            </a:r>
          </a:p>
        </p:txBody>
      </p:sp>
      <p:sp>
        <p:nvSpPr>
          <p:cNvPr id="3" name="Text Placeholder 2"/>
          <p:cNvSpPr>
            <a:spLocks noGrp="1"/>
          </p:cNvSpPr>
          <p:nvPr>
            <p:ph type="body" idx="1"/>
          </p:nvPr>
        </p:nvSpPr>
        <p:spPr/>
        <p:txBody>
          <a:bodyPr/>
          <a:lstStyle/>
          <a:p>
            <a:pPr marL="0" indent="0" fontAlgn="base">
              <a:buNone/>
            </a:pPr>
            <a:r>
              <a:rPr lang="en-US" sz="2800" dirty="0"/>
              <a:t>True or False:</a:t>
            </a:r>
          </a:p>
          <a:p>
            <a:pPr fontAlgn="base"/>
            <a:endParaRPr lang="en-US" sz="2800" dirty="0"/>
          </a:p>
          <a:p>
            <a:pPr fontAlgn="base">
              <a:buNone/>
            </a:pPr>
            <a:r>
              <a:rPr lang="en-US" sz="2800" dirty="0"/>
              <a:t>A writer has to be born with a special talent. </a:t>
            </a:r>
          </a:p>
          <a:p>
            <a:endParaRPr lang="en-US" dirty="0"/>
          </a:p>
        </p:txBody>
      </p:sp>
      <p:pic>
        <p:nvPicPr>
          <p:cNvPr id="5" name="Picture 4">
            <a:extLst>
              <a:ext uri="{FF2B5EF4-FFF2-40B4-BE49-F238E27FC236}">
                <a16:creationId xmlns="" xmlns:a16="http://schemas.microsoft.com/office/drawing/2014/main" id="{4BF47B52-C90A-4B43-9605-15AE7462D4F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14600" y="3452812"/>
            <a:ext cx="4373880" cy="291364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37" y="290227"/>
            <a:ext cx="8077200" cy="666750"/>
          </a:xfrm>
        </p:spPr>
        <p:txBody>
          <a:bodyPr>
            <a:normAutofit fontScale="90000"/>
          </a:bodyPr>
          <a:lstStyle/>
          <a:p>
            <a:r>
              <a:rPr lang="en-US" dirty="0"/>
              <a:t>QUICK QUIZ</a:t>
            </a:r>
          </a:p>
        </p:txBody>
      </p:sp>
      <p:sp>
        <p:nvSpPr>
          <p:cNvPr id="3" name="Text Placeholder 2"/>
          <p:cNvSpPr>
            <a:spLocks noGrp="1"/>
          </p:cNvSpPr>
          <p:nvPr>
            <p:ph type="body" idx="1"/>
          </p:nvPr>
        </p:nvSpPr>
        <p:spPr/>
        <p:txBody>
          <a:bodyPr>
            <a:normAutofit/>
          </a:bodyPr>
          <a:lstStyle/>
          <a:p>
            <a:pPr fontAlgn="base"/>
            <a:r>
              <a:rPr lang="en-US" sz="2800" dirty="0"/>
              <a:t>True or False:</a:t>
            </a:r>
          </a:p>
          <a:p>
            <a:pPr fontAlgn="base"/>
            <a:endParaRPr lang="en-US" sz="2800" dirty="0"/>
          </a:p>
          <a:p>
            <a:pPr fontAlgn="base">
              <a:buNone/>
            </a:pPr>
            <a:r>
              <a:rPr lang="en-US" sz="2800" dirty="0"/>
              <a:t>A writer has to be born with a special talent.</a:t>
            </a:r>
          </a:p>
          <a:p>
            <a:pPr fontAlgn="base">
              <a:buNone/>
            </a:pPr>
            <a:r>
              <a:rPr lang="en-US" sz="2800" dirty="0"/>
              <a:t> </a:t>
            </a:r>
          </a:p>
          <a:p>
            <a:r>
              <a:rPr lang="en-US" sz="2800" dirty="0">
                <a:solidFill>
                  <a:srgbClr val="FF0000"/>
                </a:solidFill>
              </a:rPr>
              <a:t>False! </a:t>
            </a:r>
            <a:r>
              <a:rPr lang="en-US" sz="2800" dirty="0"/>
              <a:t>A writer is someone who works at their writing, who keeps at it, and is willing to learn. Everyone can learn to be a better writer.</a:t>
            </a:r>
          </a:p>
        </p:txBody>
      </p:sp>
      <p:sp>
        <p:nvSpPr>
          <p:cNvPr id="4" name="Oval 3"/>
          <p:cNvSpPr/>
          <p:nvPr/>
        </p:nvSpPr>
        <p:spPr>
          <a:xfrm>
            <a:off x="2438400" y="1600200"/>
            <a:ext cx="1371600" cy="8382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00050"/>
            <a:ext cx="8229600" cy="701278"/>
          </a:xfrm>
        </p:spPr>
        <p:txBody>
          <a:bodyPr>
            <a:normAutofit/>
          </a:bodyPr>
          <a:lstStyle/>
          <a:p>
            <a:r>
              <a:rPr lang="en-US" dirty="0"/>
              <a:t>QUICK QUIZ</a:t>
            </a:r>
          </a:p>
        </p:txBody>
      </p:sp>
      <p:sp>
        <p:nvSpPr>
          <p:cNvPr id="3" name="Text Placeholder 2"/>
          <p:cNvSpPr>
            <a:spLocks noGrp="1"/>
          </p:cNvSpPr>
          <p:nvPr>
            <p:ph type="body" idx="1"/>
          </p:nvPr>
        </p:nvSpPr>
        <p:spPr>
          <a:xfrm>
            <a:off x="457200" y="1295400"/>
            <a:ext cx="8229600" cy="4967573"/>
          </a:xfrm>
        </p:spPr>
        <p:txBody>
          <a:bodyPr/>
          <a:lstStyle/>
          <a:p>
            <a:pPr fontAlgn="base"/>
            <a:r>
              <a:rPr lang="en-US" sz="2800" dirty="0"/>
              <a:t>True or False:</a:t>
            </a:r>
          </a:p>
          <a:p>
            <a:pPr fontAlgn="base"/>
            <a:endParaRPr lang="en-US" sz="2800" dirty="0"/>
          </a:p>
          <a:p>
            <a:pPr fontAlgn="base">
              <a:buNone/>
            </a:pPr>
            <a:r>
              <a:rPr lang="en-US" sz="2800" dirty="0"/>
              <a:t>A writer spends all day alone at a desk, writing straight through until the story is done. </a:t>
            </a:r>
          </a:p>
          <a:p>
            <a:endParaRPr lang="en-US" dirty="0"/>
          </a:p>
        </p:txBody>
      </p:sp>
      <p:pic>
        <p:nvPicPr>
          <p:cNvPr id="5" name="Picture 4">
            <a:extLst>
              <a:ext uri="{FF2B5EF4-FFF2-40B4-BE49-F238E27FC236}">
                <a16:creationId xmlns="" xmlns:a16="http://schemas.microsoft.com/office/drawing/2014/main" id="{8225192F-1340-491B-AA46-3B437CB800F4}"/>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b="23170"/>
          <a:stretch/>
        </p:blipFill>
        <p:spPr>
          <a:xfrm>
            <a:off x="2228850" y="4057650"/>
            <a:ext cx="4686300" cy="24003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548878"/>
          </a:xfrm>
        </p:spPr>
        <p:txBody>
          <a:bodyPr>
            <a:normAutofit fontScale="90000"/>
          </a:bodyPr>
          <a:lstStyle/>
          <a:p>
            <a:r>
              <a:rPr lang="en-US" dirty="0"/>
              <a:t>QUICK QUIZ</a:t>
            </a:r>
          </a:p>
        </p:txBody>
      </p:sp>
      <p:sp>
        <p:nvSpPr>
          <p:cNvPr id="3" name="Text Placeholder 2"/>
          <p:cNvSpPr>
            <a:spLocks noGrp="1"/>
          </p:cNvSpPr>
          <p:nvPr>
            <p:ph type="body" idx="1"/>
          </p:nvPr>
        </p:nvSpPr>
        <p:spPr/>
        <p:txBody>
          <a:bodyPr>
            <a:normAutofit/>
          </a:bodyPr>
          <a:lstStyle/>
          <a:p>
            <a:pPr fontAlgn="base"/>
            <a:r>
              <a:rPr lang="en-US" sz="2800" dirty="0"/>
              <a:t>True or False:</a:t>
            </a:r>
          </a:p>
          <a:p>
            <a:pPr fontAlgn="base"/>
            <a:endParaRPr lang="en-US" sz="2800" dirty="0"/>
          </a:p>
          <a:p>
            <a:pPr marL="0" indent="0" fontAlgn="base">
              <a:buNone/>
            </a:pPr>
            <a:r>
              <a:rPr lang="en-US" sz="2800" dirty="0"/>
              <a:t>A writer spends all day at a desk, writing straight through until the story is done.</a:t>
            </a:r>
          </a:p>
          <a:p>
            <a:pPr fontAlgn="base">
              <a:buNone/>
            </a:pPr>
            <a:r>
              <a:rPr lang="en-US" sz="2800" dirty="0"/>
              <a:t> </a:t>
            </a:r>
          </a:p>
          <a:p>
            <a:r>
              <a:rPr lang="en-US" sz="2800" dirty="0">
                <a:solidFill>
                  <a:srgbClr val="FF0000"/>
                </a:solidFill>
              </a:rPr>
              <a:t>False</a:t>
            </a:r>
            <a:r>
              <a:rPr lang="en-US" sz="2800" dirty="0"/>
              <a:t>! Most writers stop and start on their stories, and they often get input from other people.</a:t>
            </a:r>
          </a:p>
        </p:txBody>
      </p:sp>
      <p:sp>
        <p:nvSpPr>
          <p:cNvPr id="4" name="Oval 3"/>
          <p:cNvSpPr/>
          <p:nvPr/>
        </p:nvSpPr>
        <p:spPr>
          <a:xfrm>
            <a:off x="2362200" y="1447800"/>
            <a:ext cx="1371600" cy="8382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299752"/>
            <a:ext cx="8229600" cy="625078"/>
          </a:xfrm>
        </p:spPr>
        <p:txBody>
          <a:bodyPr>
            <a:normAutofit fontScale="90000"/>
          </a:bodyPr>
          <a:lstStyle/>
          <a:p>
            <a:r>
              <a:rPr lang="en-US" dirty="0"/>
              <a:t>QUICK QUIZ</a:t>
            </a:r>
          </a:p>
        </p:txBody>
      </p:sp>
      <p:sp>
        <p:nvSpPr>
          <p:cNvPr id="3" name="Text Placeholder 2"/>
          <p:cNvSpPr>
            <a:spLocks noGrp="1"/>
          </p:cNvSpPr>
          <p:nvPr>
            <p:ph type="body" idx="1"/>
          </p:nvPr>
        </p:nvSpPr>
        <p:spPr>
          <a:xfrm>
            <a:off x="419099" y="1188386"/>
            <a:ext cx="8229600" cy="4967573"/>
          </a:xfrm>
        </p:spPr>
        <p:txBody>
          <a:bodyPr/>
          <a:lstStyle/>
          <a:p>
            <a:pPr fontAlgn="base"/>
            <a:r>
              <a:rPr lang="en-US" sz="2800" dirty="0"/>
              <a:t>True or False:</a:t>
            </a:r>
          </a:p>
          <a:p>
            <a:pPr fontAlgn="base"/>
            <a:endParaRPr lang="en-US" sz="2800" dirty="0"/>
          </a:p>
          <a:p>
            <a:pPr fontAlgn="base">
              <a:buNone/>
            </a:pPr>
            <a:r>
              <a:rPr lang="en-US" sz="2800" dirty="0"/>
              <a:t>A writer experiences a lot of rejection and must be willing to learn from others.</a:t>
            </a:r>
          </a:p>
          <a:p>
            <a:endParaRPr lang="en-US" dirty="0"/>
          </a:p>
        </p:txBody>
      </p:sp>
      <p:pic>
        <p:nvPicPr>
          <p:cNvPr id="5" name="Picture 4">
            <a:extLst>
              <a:ext uri="{FF2B5EF4-FFF2-40B4-BE49-F238E27FC236}">
                <a16:creationId xmlns="" xmlns:a16="http://schemas.microsoft.com/office/drawing/2014/main" id="{F9064408-888A-427B-9332-861F07D9675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362199" y="3938587"/>
            <a:ext cx="4343400" cy="28956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863" y="160335"/>
            <a:ext cx="8229600" cy="838201"/>
          </a:xfrm>
        </p:spPr>
        <p:txBody>
          <a:bodyPr/>
          <a:lstStyle/>
          <a:p>
            <a:r>
              <a:rPr lang="en-US" dirty="0"/>
              <a:t>QUICK QUIZ</a:t>
            </a:r>
          </a:p>
        </p:txBody>
      </p:sp>
      <p:sp>
        <p:nvSpPr>
          <p:cNvPr id="3" name="Text Placeholder 2"/>
          <p:cNvSpPr>
            <a:spLocks noGrp="1"/>
          </p:cNvSpPr>
          <p:nvPr>
            <p:ph type="body" idx="1"/>
          </p:nvPr>
        </p:nvSpPr>
        <p:spPr>
          <a:xfrm>
            <a:off x="423863" y="1098264"/>
            <a:ext cx="8229600" cy="4967573"/>
          </a:xfrm>
        </p:spPr>
        <p:txBody>
          <a:bodyPr>
            <a:noAutofit/>
          </a:bodyPr>
          <a:lstStyle/>
          <a:p>
            <a:pPr fontAlgn="base"/>
            <a:r>
              <a:rPr lang="en-US" sz="2800" dirty="0"/>
              <a:t>True or False:</a:t>
            </a:r>
          </a:p>
          <a:p>
            <a:pPr fontAlgn="base"/>
            <a:endParaRPr lang="en-US" sz="2800" dirty="0"/>
          </a:p>
          <a:p>
            <a:pPr fontAlgn="base">
              <a:buNone/>
            </a:pPr>
            <a:r>
              <a:rPr lang="en-US" sz="2800" dirty="0"/>
              <a:t>A writer experiences a lot of rejection and must be willing to learn from others.</a:t>
            </a:r>
          </a:p>
          <a:p>
            <a:pPr fontAlgn="base">
              <a:buNone/>
            </a:pPr>
            <a:r>
              <a:rPr lang="en-US" sz="2800" dirty="0"/>
              <a:t> </a:t>
            </a:r>
          </a:p>
          <a:p>
            <a:pPr marL="0" indent="0">
              <a:buNone/>
            </a:pPr>
            <a:r>
              <a:rPr lang="en-US" sz="2800" dirty="0"/>
              <a:t>True! Publishing is a tough business, and authors are often rejected many times. </a:t>
            </a:r>
          </a:p>
        </p:txBody>
      </p:sp>
      <p:sp>
        <p:nvSpPr>
          <p:cNvPr id="4" name="Oval 3"/>
          <p:cNvSpPr/>
          <p:nvPr/>
        </p:nvSpPr>
        <p:spPr>
          <a:xfrm>
            <a:off x="423863" y="1010950"/>
            <a:ext cx="1371600" cy="8382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404813" y="584705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410684-6CCE-4907-B166-F18A06FDCC1D}"/>
              </a:ext>
            </a:extLst>
          </p:cNvPr>
          <p:cNvSpPr>
            <a:spLocks noGrp="1"/>
          </p:cNvSpPr>
          <p:nvPr>
            <p:ph type="title"/>
          </p:nvPr>
        </p:nvSpPr>
        <p:spPr>
          <a:xfrm>
            <a:off x="457200" y="290227"/>
            <a:ext cx="8229600" cy="731837"/>
          </a:xfrm>
        </p:spPr>
        <p:txBody>
          <a:bodyPr/>
          <a:lstStyle/>
          <a:p>
            <a:r>
              <a:rPr lang="en-US" dirty="0"/>
              <a:t>Thank you!</a:t>
            </a:r>
          </a:p>
        </p:txBody>
      </p:sp>
      <p:sp>
        <p:nvSpPr>
          <p:cNvPr id="3" name="Text Placeholder 2">
            <a:extLst>
              <a:ext uri="{FF2B5EF4-FFF2-40B4-BE49-F238E27FC236}">
                <a16:creationId xmlns="" xmlns:a16="http://schemas.microsoft.com/office/drawing/2014/main" id="{44C998B1-E08B-4973-B5E9-3988AB6DF15A}"/>
              </a:ext>
            </a:extLst>
          </p:cNvPr>
          <p:cNvSpPr>
            <a:spLocks noGrp="1"/>
          </p:cNvSpPr>
          <p:nvPr>
            <p:ph type="body" idx="1"/>
          </p:nvPr>
        </p:nvSpPr>
        <p:spPr/>
        <p:txBody>
          <a:bodyPr>
            <a:normAutofit/>
          </a:bodyPr>
          <a:lstStyle/>
          <a:p>
            <a:r>
              <a:rPr lang="en-US" sz="2800" dirty="0"/>
              <a:t>Questions for me?  Please ask! </a:t>
            </a:r>
            <a:r>
              <a:rPr lang="en-US" sz="2800" dirty="0">
                <a:sym typeface="Wingdings" panose="05000000000000000000" pitchFamily="2" charset="2"/>
              </a:rPr>
              <a:t> </a:t>
            </a:r>
            <a:endParaRPr lang="en-US" sz="2800" dirty="0"/>
          </a:p>
        </p:txBody>
      </p:sp>
      <p:pic>
        <p:nvPicPr>
          <p:cNvPr id="5" name="Picture 4">
            <a:extLst>
              <a:ext uri="{FF2B5EF4-FFF2-40B4-BE49-F238E27FC236}">
                <a16:creationId xmlns="" xmlns:a16="http://schemas.microsoft.com/office/drawing/2014/main" id="{A7BE31E8-9036-4960-9626-34C299CAA0C1}"/>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6494"/>
          <a:stretch/>
        </p:blipFill>
        <p:spPr>
          <a:xfrm>
            <a:off x="1371600" y="2286000"/>
            <a:ext cx="6664515" cy="4154488"/>
          </a:xfrm>
          <a:prstGeom prst="rect">
            <a:avLst/>
          </a:prstGeom>
        </p:spPr>
      </p:pic>
    </p:spTree>
    <p:extLst>
      <p:ext uri="{BB962C8B-B14F-4D97-AF65-F5344CB8AC3E}">
        <p14:creationId xmlns="" xmlns:p14="http://schemas.microsoft.com/office/powerpoint/2010/main" val="1957408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Q for you…</a:t>
            </a:r>
          </a:p>
        </p:txBody>
      </p:sp>
      <p:sp>
        <p:nvSpPr>
          <p:cNvPr id="3" name="Content Placeholder 2"/>
          <p:cNvSpPr>
            <a:spLocks noGrp="1"/>
          </p:cNvSpPr>
          <p:nvPr>
            <p:ph idx="1"/>
          </p:nvPr>
        </p:nvSpPr>
        <p:spPr/>
        <p:txBody>
          <a:bodyPr>
            <a:normAutofit fontScale="70000" lnSpcReduction="20000"/>
          </a:bodyPr>
          <a:lstStyle/>
          <a:p>
            <a:r>
              <a:rPr lang="en-US" sz="4400" dirty="0"/>
              <a:t>How do you decide what books to read next?</a:t>
            </a:r>
          </a:p>
          <a:p>
            <a:r>
              <a:rPr lang="en-US" sz="4400" dirty="0"/>
              <a:t>Do you have any favorite books or authors to share?</a:t>
            </a:r>
          </a:p>
          <a:p>
            <a:r>
              <a:rPr lang="en-US" sz="4400" dirty="0"/>
              <a:t>Do any of you use social</a:t>
            </a:r>
          </a:p>
          <a:p>
            <a:pPr>
              <a:buNone/>
            </a:pPr>
            <a:r>
              <a:rPr lang="en-US" sz="4400" dirty="0"/>
              <a:t>   media? If so, what?</a:t>
            </a:r>
          </a:p>
        </p:txBody>
      </p:sp>
      <p:pic>
        <p:nvPicPr>
          <p:cNvPr id="6149" name="Picture 5" descr="C:\Users\Owner\AppData\Local\Microsoft\Windows\Temporary Internet Files\Content.IE5\IMUO182L\Stack_of_Books[1].png"/>
          <p:cNvPicPr>
            <a:picLocks noChangeAspect="1" noChangeArrowheads="1"/>
          </p:cNvPicPr>
          <p:nvPr/>
        </p:nvPicPr>
        <p:blipFill>
          <a:blip r:embed="rId3" cstate="print"/>
          <a:srcRect/>
          <a:stretch>
            <a:fillRect/>
          </a:stretch>
        </p:blipFill>
        <p:spPr bwMode="auto">
          <a:xfrm>
            <a:off x="6477000" y="4041047"/>
            <a:ext cx="1097189" cy="2560109"/>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077200" cy="762000"/>
          </a:xfrm>
        </p:spPr>
        <p:txBody>
          <a:bodyPr>
            <a:normAutofit fontScale="90000"/>
          </a:bodyPr>
          <a:lstStyle/>
          <a:p>
            <a:r>
              <a:rPr lang="en-US" dirty="0"/>
              <a:t>Some of my favorite MG Books</a:t>
            </a:r>
          </a:p>
        </p:txBody>
      </p:sp>
      <p:pic>
        <p:nvPicPr>
          <p:cNvPr id="4" name="Content Placeholder 3" descr="cinder cover.jpg"/>
          <p:cNvPicPr>
            <a:picLocks noGrp="1" noChangeAspect="1"/>
          </p:cNvPicPr>
          <p:nvPr>
            <p:ph idx="1"/>
          </p:nvPr>
        </p:nvPicPr>
        <p:blipFill>
          <a:blip r:embed="rId2" cstate="print"/>
          <a:stretch>
            <a:fillRect/>
          </a:stretch>
        </p:blipFill>
        <p:spPr>
          <a:xfrm>
            <a:off x="2667000" y="762000"/>
            <a:ext cx="1775620" cy="2686050"/>
          </a:xfrm>
        </p:spPr>
      </p:pic>
      <p:pic>
        <p:nvPicPr>
          <p:cNvPr id="51202" name="Picture 2" descr="Gregor"/>
          <p:cNvPicPr>
            <a:picLocks noChangeAspect="1" noChangeArrowheads="1"/>
          </p:cNvPicPr>
          <p:nvPr/>
        </p:nvPicPr>
        <p:blipFill>
          <a:blip r:embed="rId3" cstate="print"/>
          <a:stretch>
            <a:fillRect/>
          </a:stretch>
        </p:blipFill>
        <p:spPr bwMode="auto">
          <a:xfrm>
            <a:off x="6747258" y="3581400"/>
            <a:ext cx="1945509" cy="2961914"/>
          </a:xfrm>
          <a:prstGeom prst="rect">
            <a:avLst/>
          </a:prstGeom>
          <a:noFill/>
        </p:spPr>
      </p:pic>
      <p:pic>
        <p:nvPicPr>
          <p:cNvPr id="51204" name="Picture 4" descr="artemis"/>
          <p:cNvPicPr>
            <a:picLocks noChangeAspect="1" noChangeArrowheads="1"/>
          </p:cNvPicPr>
          <p:nvPr/>
        </p:nvPicPr>
        <p:blipFill>
          <a:blip r:embed="rId4" cstate="print"/>
          <a:stretch>
            <a:fillRect/>
          </a:stretch>
        </p:blipFill>
        <p:spPr bwMode="auto">
          <a:xfrm>
            <a:off x="531925" y="3810612"/>
            <a:ext cx="1767135" cy="2589575"/>
          </a:xfrm>
          <a:prstGeom prst="rect">
            <a:avLst/>
          </a:prstGeom>
          <a:noFill/>
        </p:spPr>
      </p:pic>
      <p:pic>
        <p:nvPicPr>
          <p:cNvPr id="51206" name="Picture 6" descr="pink"/>
          <p:cNvPicPr>
            <a:picLocks noChangeAspect="1" noChangeArrowheads="1"/>
          </p:cNvPicPr>
          <p:nvPr/>
        </p:nvPicPr>
        <p:blipFill>
          <a:blip r:embed="rId5" cstate="print"/>
          <a:stretch>
            <a:fillRect/>
          </a:stretch>
        </p:blipFill>
        <p:spPr bwMode="auto">
          <a:xfrm>
            <a:off x="4724400" y="757028"/>
            <a:ext cx="1795985" cy="2524544"/>
          </a:xfrm>
          <a:prstGeom prst="rect">
            <a:avLst/>
          </a:prstGeom>
          <a:noFill/>
        </p:spPr>
      </p:pic>
      <p:pic>
        <p:nvPicPr>
          <p:cNvPr id="51210" name="Picture 10" descr="Percy Jackson &amp; the Olympians: The Lightning Thief (2010) Poster"/>
          <p:cNvPicPr>
            <a:picLocks noChangeAspect="1" noChangeArrowheads="1"/>
          </p:cNvPicPr>
          <p:nvPr/>
        </p:nvPicPr>
        <p:blipFill>
          <a:blip r:embed="rId6" cstate="print"/>
          <a:stretch>
            <a:fillRect/>
          </a:stretch>
        </p:blipFill>
        <p:spPr bwMode="auto">
          <a:xfrm>
            <a:off x="457200" y="685800"/>
            <a:ext cx="2002355" cy="3019425"/>
          </a:xfrm>
          <a:prstGeom prst="rect">
            <a:avLst/>
          </a:prstGeom>
          <a:noFill/>
        </p:spPr>
      </p:pic>
      <p:sp>
        <p:nvSpPr>
          <p:cNvPr id="51212" name="AutoShape 12" descr="Image result for One Came 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18" name="Picture 18" descr="Front Cover"/>
          <p:cNvPicPr>
            <a:picLocks noChangeAspect="1" noChangeArrowheads="1"/>
          </p:cNvPicPr>
          <p:nvPr/>
        </p:nvPicPr>
        <p:blipFill>
          <a:blip r:embed="rId7" cstate="print"/>
          <a:srcRect/>
          <a:stretch>
            <a:fillRect/>
          </a:stretch>
        </p:blipFill>
        <p:spPr bwMode="auto">
          <a:xfrm>
            <a:off x="2667000" y="3810000"/>
            <a:ext cx="1871330" cy="2514600"/>
          </a:xfrm>
          <a:prstGeom prst="rect">
            <a:avLst/>
          </a:prstGeom>
          <a:noFill/>
        </p:spPr>
      </p:pic>
      <p:sp>
        <p:nvSpPr>
          <p:cNvPr id="51220" name="AutoShape 20" descr="One Came 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22" name="Picture 22" descr="One Came Home"/>
          <p:cNvPicPr>
            <a:picLocks noChangeAspect="1" noChangeArrowheads="1"/>
          </p:cNvPicPr>
          <p:nvPr/>
        </p:nvPicPr>
        <p:blipFill>
          <a:blip r:embed="rId8" cstate="print"/>
          <a:stretch>
            <a:fillRect/>
          </a:stretch>
        </p:blipFill>
        <p:spPr bwMode="auto">
          <a:xfrm>
            <a:off x="4724400" y="3581400"/>
            <a:ext cx="1858979" cy="2735855"/>
          </a:xfrm>
          <a:prstGeom prst="rect">
            <a:avLst/>
          </a:prstGeom>
          <a:noFill/>
        </p:spPr>
      </p:pic>
      <p:pic>
        <p:nvPicPr>
          <p:cNvPr id="51224" name="Picture 24" descr="Wonder"/>
          <p:cNvPicPr>
            <a:picLocks noChangeAspect="1" noChangeArrowheads="1"/>
          </p:cNvPicPr>
          <p:nvPr/>
        </p:nvPicPr>
        <p:blipFill>
          <a:blip r:embed="rId9" cstate="print"/>
          <a:srcRect/>
          <a:stretch>
            <a:fillRect/>
          </a:stretch>
        </p:blipFill>
        <p:spPr bwMode="auto">
          <a:xfrm>
            <a:off x="6781800" y="685800"/>
            <a:ext cx="1778259" cy="2681068"/>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077200" cy="762000"/>
          </a:xfrm>
        </p:spPr>
        <p:txBody>
          <a:bodyPr>
            <a:normAutofit fontScale="90000"/>
          </a:bodyPr>
          <a:lstStyle/>
          <a:p>
            <a:r>
              <a:rPr lang="en-US" dirty="0"/>
              <a:t>Some favorite upper MG books</a:t>
            </a:r>
          </a:p>
        </p:txBody>
      </p:sp>
      <p:pic>
        <p:nvPicPr>
          <p:cNvPr id="4" name="Content Placeholder 3" descr="cinder cover.jpg"/>
          <p:cNvPicPr>
            <a:picLocks noGrp="1" noChangeAspect="1"/>
          </p:cNvPicPr>
          <p:nvPr>
            <p:ph idx="1"/>
          </p:nvPr>
        </p:nvPicPr>
        <p:blipFill>
          <a:blip r:embed="rId2" cstate="print"/>
          <a:stretch>
            <a:fillRect/>
          </a:stretch>
        </p:blipFill>
        <p:spPr>
          <a:xfrm>
            <a:off x="2667000" y="685800"/>
            <a:ext cx="1793288" cy="2686050"/>
          </a:xfrm>
        </p:spPr>
      </p:pic>
      <p:pic>
        <p:nvPicPr>
          <p:cNvPr id="51202" name="Picture 2" descr="Gregor"/>
          <p:cNvPicPr>
            <a:picLocks noChangeAspect="1" noChangeArrowheads="1"/>
          </p:cNvPicPr>
          <p:nvPr/>
        </p:nvPicPr>
        <p:blipFill>
          <a:blip r:embed="rId3" cstate="print"/>
          <a:srcRect/>
          <a:stretch>
            <a:fillRect/>
          </a:stretch>
        </p:blipFill>
        <p:spPr bwMode="auto">
          <a:xfrm>
            <a:off x="6705600" y="3581400"/>
            <a:ext cx="2028825" cy="2961914"/>
          </a:xfrm>
          <a:prstGeom prst="rect">
            <a:avLst/>
          </a:prstGeom>
          <a:noFill/>
        </p:spPr>
      </p:pic>
      <p:pic>
        <p:nvPicPr>
          <p:cNvPr id="51204" name="Picture 4" descr="artemis"/>
          <p:cNvPicPr>
            <a:picLocks noChangeAspect="1" noChangeArrowheads="1"/>
          </p:cNvPicPr>
          <p:nvPr/>
        </p:nvPicPr>
        <p:blipFill>
          <a:blip r:embed="rId4" cstate="print"/>
          <a:srcRect/>
          <a:stretch>
            <a:fillRect/>
          </a:stretch>
        </p:blipFill>
        <p:spPr bwMode="auto">
          <a:xfrm>
            <a:off x="685800" y="685800"/>
            <a:ext cx="1767135" cy="2590800"/>
          </a:xfrm>
          <a:prstGeom prst="rect">
            <a:avLst/>
          </a:prstGeom>
          <a:noFill/>
        </p:spPr>
      </p:pic>
      <p:pic>
        <p:nvPicPr>
          <p:cNvPr id="51206" name="Picture 6" descr="pink"/>
          <p:cNvPicPr>
            <a:picLocks noChangeAspect="1" noChangeArrowheads="1"/>
          </p:cNvPicPr>
          <p:nvPr/>
        </p:nvPicPr>
        <p:blipFill>
          <a:blip r:embed="rId5" cstate="print"/>
          <a:stretch>
            <a:fillRect/>
          </a:stretch>
        </p:blipFill>
        <p:spPr bwMode="auto">
          <a:xfrm>
            <a:off x="4760530" y="685800"/>
            <a:ext cx="1723724" cy="2667000"/>
          </a:xfrm>
          <a:prstGeom prst="rect">
            <a:avLst/>
          </a:prstGeom>
          <a:noFill/>
        </p:spPr>
      </p:pic>
      <p:pic>
        <p:nvPicPr>
          <p:cNvPr id="51210" name="Picture 10" descr="Percy Jackson &amp; the Olympians: The Lightning Thief (2010) Poster"/>
          <p:cNvPicPr>
            <a:picLocks noChangeAspect="1" noChangeArrowheads="1"/>
          </p:cNvPicPr>
          <p:nvPr/>
        </p:nvPicPr>
        <p:blipFill>
          <a:blip r:embed="rId6" cstate="print"/>
          <a:srcRect/>
          <a:stretch>
            <a:fillRect/>
          </a:stretch>
        </p:blipFill>
        <p:spPr bwMode="auto">
          <a:xfrm>
            <a:off x="4572000" y="3581401"/>
            <a:ext cx="2038350" cy="2895600"/>
          </a:xfrm>
          <a:prstGeom prst="rect">
            <a:avLst/>
          </a:prstGeom>
          <a:noFill/>
        </p:spPr>
      </p:pic>
      <p:sp>
        <p:nvSpPr>
          <p:cNvPr id="51212" name="AutoShape 12" descr="Image result for One Came 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18" name="Picture 18" descr="Front Cover"/>
          <p:cNvPicPr>
            <a:picLocks noChangeAspect="1" noChangeArrowheads="1"/>
          </p:cNvPicPr>
          <p:nvPr/>
        </p:nvPicPr>
        <p:blipFill>
          <a:blip r:embed="rId7" cstate="print"/>
          <a:stretch>
            <a:fillRect/>
          </a:stretch>
        </p:blipFill>
        <p:spPr bwMode="auto">
          <a:xfrm>
            <a:off x="2514600" y="3594789"/>
            <a:ext cx="1835065" cy="2775974"/>
          </a:xfrm>
          <a:prstGeom prst="rect">
            <a:avLst/>
          </a:prstGeom>
          <a:noFill/>
        </p:spPr>
      </p:pic>
      <p:sp>
        <p:nvSpPr>
          <p:cNvPr id="51220" name="AutoShape 20" descr="One Came 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22" name="Picture 22" descr="One Came Home"/>
          <p:cNvPicPr>
            <a:picLocks noChangeAspect="1" noChangeArrowheads="1"/>
          </p:cNvPicPr>
          <p:nvPr/>
        </p:nvPicPr>
        <p:blipFill>
          <a:blip r:embed="rId8" cstate="print"/>
          <a:srcRect/>
          <a:stretch>
            <a:fillRect/>
          </a:stretch>
        </p:blipFill>
        <p:spPr bwMode="auto">
          <a:xfrm>
            <a:off x="427021" y="3543146"/>
            <a:ext cx="1858979" cy="2857654"/>
          </a:xfrm>
          <a:prstGeom prst="rect">
            <a:avLst/>
          </a:prstGeom>
          <a:noFill/>
        </p:spPr>
      </p:pic>
      <p:pic>
        <p:nvPicPr>
          <p:cNvPr id="51224" name="Picture 24" descr="Wonder"/>
          <p:cNvPicPr>
            <a:picLocks noChangeAspect="1" noChangeArrowheads="1"/>
          </p:cNvPicPr>
          <p:nvPr/>
        </p:nvPicPr>
        <p:blipFill>
          <a:blip r:embed="rId9" cstate="print"/>
          <a:stretch>
            <a:fillRect/>
          </a:stretch>
        </p:blipFill>
        <p:spPr bwMode="auto">
          <a:xfrm>
            <a:off x="6781944" y="685800"/>
            <a:ext cx="1777971" cy="268106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37359"/>
            <a:ext cx="7773338" cy="1272328"/>
          </a:xfrm>
        </p:spPr>
        <p:txBody>
          <a:bodyPr/>
          <a:lstStyle/>
          <a:p>
            <a:r>
              <a:rPr lang="en-US" dirty="0"/>
              <a:t>When did Amy start writing?</a:t>
            </a:r>
          </a:p>
        </p:txBody>
      </p:sp>
      <p:sp>
        <p:nvSpPr>
          <p:cNvPr id="3" name="Content Placeholder 2"/>
          <p:cNvSpPr>
            <a:spLocks noGrp="1"/>
          </p:cNvSpPr>
          <p:nvPr>
            <p:ph idx="1"/>
          </p:nvPr>
        </p:nvSpPr>
        <p:spPr>
          <a:xfrm>
            <a:off x="152400" y="1371600"/>
            <a:ext cx="4067175" cy="4953000"/>
          </a:xfrm>
        </p:spPr>
        <p:txBody>
          <a:bodyPr>
            <a:normAutofit fontScale="62500" lnSpcReduction="20000"/>
          </a:bodyPr>
          <a:lstStyle/>
          <a:p>
            <a:pPr marL="0" indent="0">
              <a:buNone/>
            </a:pPr>
            <a:r>
              <a:rPr lang="en-US" sz="3800" dirty="0" smtClean="0"/>
              <a:t>I Started writing in 5th </a:t>
            </a:r>
            <a:r>
              <a:rPr lang="en-US" sz="3800" dirty="0"/>
              <a:t>grade!</a:t>
            </a:r>
          </a:p>
          <a:p>
            <a:pPr marL="0" indent="0">
              <a:buNone/>
            </a:pPr>
            <a:endParaRPr lang="en-US" sz="2000" dirty="0"/>
          </a:p>
          <a:p>
            <a:pPr marL="0" indent="0">
              <a:buNone/>
            </a:pPr>
            <a:r>
              <a:rPr lang="en-US" sz="2400" dirty="0"/>
              <a:t>But then I stopped writing…</a:t>
            </a:r>
          </a:p>
          <a:p>
            <a:r>
              <a:rPr lang="en-US" sz="2400" dirty="0"/>
              <a:t>Taught language arts to 6</a:t>
            </a:r>
            <a:r>
              <a:rPr lang="en-US" sz="2400" baseline="30000" dirty="0"/>
              <a:t>th</a:t>
            </a:r>
            <a:r>
              <a:rPr lang="en-US" sz="2400" dirty="0"/>
              <a:t>-8</a:t>
            </a:r>
            <a:r>
              <a:rPr lang="en-US" sz="2400" baseline="30000" dirty="0"/>
              <a:t>th</a:t>
            </a:r>
            <a:r>
              <a:rPr lang="en-US" sz="2400" dirty="0"/>
              <a:t> gr.</a:t>
            </a:r>
          </a:p>
          <a:p>
            <a:r>
              <a:rPr lang="en-US" sz="2400" dirty="0"/>
              <a:t>Short stories and articles- for years (16 of them and counting)</a:t>
            </a:r>
          </a:p>
          <a:p>
            <a:pPr marL="0" indent="0">
              <a:buNone/>
            </a:pPr>
            <a:r>
              <a:rPr lang="en-US" sz="3800" dirty="0"/>
              <a:t>AND THEN…</a:t>
            </a:r>
          </a:p>
          <a:p>
            <a:pPr marL="0" indent="0">
              <a:buNone/>
            </a:pPr>
            <a:r>
              <a:rPr lang="en-US" sz="2400" dirty="0"/>
              <a:t>Began writing book-length stories almost 10 years ago– </a:t>
            </a:r>
            <a:r>
              <a:rPr lang="en-US" sz="3200" dirty="0"/>
              <a:t>as an </a:t>
            </a:r>
            <a:r>
              <a:rPr lang="en-US" sz="3200" b="1" dirty="0"/>
              <a:t>adult</a:t>
            </a:r>
            <a:r>
              <a:rPr lang="en-US" sz="3200" dirty="0" smtClean="0"/>
              <a:t>!.</a:t>
            </a:r>
            <a:endParaRPr lang="en-US" sz="3200" dirty="0"/>
          </a:p>
          <a:p>
            <a:pPr marL="0" indent="0">
              <a:buNone/>
            </a:pPr>
            <a:endParaRPr lang="en-US" sz="2000" dirty="0"/>
          </a:p>
          <a:p>
            <a:pPr marL="0" indent="0">
              <a:buNone/>
            </a:pPr>
            <a:r>
              <a:rPr lang="en-US" sz="3600" dirty="0"/>
              <a:t>It’s never too late!</a:t>
            </a:r>
          </a:p>
        </p:txBody>
      </p:sp>
      <p:pic>
        <p:nvPicPr>
          <p:cNvPr id="5" name="Picture 4">
            <a:extLst>
              <a:ext uri="{FF2B5EF4-FFF2-40B4-BE49-F238E27FC236}">
                <a16:creationId xmlns="" xmlns:a16="http://schemas.microsoft.com/office/drawing/2014/main" id="{7D6EB513-FBFF-4B19-A299-3085B4AC116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19575" y="1538287"/>
            <a:ext cx="4557713" cy="455771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077200" cy="762000"/>
          </a:xfrm>
        </p:spPr>
        <p:txBody>
          <a:bodyPr>
            <a:normAutofit fontScale="90000"/>
          </a:bodyPr>
          <a:lstStyle/>
          <a:p>
            <a:r>
              <a:rPr lang="en-US" dirty="0"/>
              <a:t>Some of my favorite YA books</a:t>
            </a:r>
          </a:p>
        </p:txBody>
      </p:sp>
      <p:pic>
        <p:nvPicPr>
          <p:cNvPr id="4" name="Content Placeholder 3" descr="cinder cover.jpg"/>
          <p:cNvPicPr>
            <a:picLocks noGrp="1" noChangeAspect="1"/>
          </p:cNvPicPr>
          <p:nvPr>
            <p:ph idx="1"/>
          </p:nvPr>
        </p:nvPicPr>
        <p:blipFill>
          <a:blip r:embed="rId2" cstate="print"/>
          <a:stretch>
            <a:fillRect/>
          </a:stretch>
        </p:blipFill>
        <p:spPr>
          <a:xfrm>
            <a:off x="2667000" y="689498"/>
            <a:ext cx="1793288" cy="2678653"/>
          </a:xfrm>
        </p:spPr>
      </p:pic>
      <p:pic>
        <p:nvPicPr>
          <p:cNvPr id="51202" name="Picture 2" descr="Gregor"/>
          <p:cNvPicPr>
            <a:picLocks noChangeAspect="1" noChangeArrowheads="1"/>
          </p:cNvPicPr>
          <p:nvPr/>
        </p:nvPicPr>
        <p:blipFill>
          <a:blip r:embed="rId3" cstate="print"/>
          <a:stretch>
            <a:fillRect/>
          </a:stretch>
        </p:blipFill>
        <p:spPr bwMode="auto">
          <a:xfrm>
            <a:off x="6856380" y="3581400"/>
            <a:ext cx="1727263" cy="2961914"/>
          </a:xfrm>
          <a:prstGeom prst="rect">
            <a:avLst/>
          </a:prstGeom>
          <a:noFill/>
        </p:spPr>
      </p:pic>
      <p:pic>
        <p:nvPicPr>
          <p:cNvPr id="51204" name="Picture 4" descr="artemis"/>
          <p:cNvPicPr>
            <a:picLocks noChangeAspect="1" noChangeArrowheads="1"/>
          </p:cNvPicPr>
          <p:nvPr/>
        </p:nvPicPr>
        <p:blipFill>
          <a:blip r:embed="rId4" cstate="print"/>
          <a:stretch>
            <a:fillRect/>
          </a:stretch>
        </p:blipFill>
        <p:spPr bwMode="auto">
          <a:xfrm>
            <a:off x="4876800" y="685800"/>
            <a:ext cx="1718109" cy="2590800"/>
          </a:xfrm>
          <a:prstGeom prst="rect">
            <a:avLst/>
          </a:prstGeom>
          <a:noFill/>
        </p:spPr>
      </p:pic>
      <p:pic>
        <p:nvPicPr>
          <p:cNvPr id="51206" name="Picture 6" descr="pink"/>
          <p:cNvPicPr>
            <a:picLocks noChangeAspect="1" noChangeArrowheads="1"/>
          </p:cNvPicPr>
          <p:nvPr/>
        </p:nvPicPr>
        <p:blipFill>
          <a:blip r:embed="rId5" cstate="print"/>
          <a:stretch>
            <a:fillRect/>
          </a:stretch>
        </p:blipFill>
        <p:spPr bwMode="auto">
          <a:xfrm>
            <a:off x="609600" y="685800"/>
            <a:ext cx="1751797" cy="2667000"/>
          </a:xfrm>
          <a:prstGeom prst="rect">
            <a:avLst/>
          </a:prstGeom>
          <a:noFill/>
        </p:spPr>
      </p:pic>
      <p:pic>
        <p:nvPicPr>
          <p:cNvPr id="51210" name="Picture 10" descr="Percy Jackson &amp; the Olympians: The Lightning Thief (2010) Poster"/>
          <p:cNvPicPr>
            <a:picLocks noChangeAspect="1" noChangeArrowheads="1"/>
          </p:cNvPicPr>
          <p:nvPr/>
        </p:nvPicPr>
        <p:blipFill>
          <a:blip r:embed="rId6" cstate="print"/>
          <a:stretch>
            <a:fillRect/>
          </a:stretch>
        </p:blipFill>
        <p:spPr bwMode="auto">
          <a:xfrm>
            <a:off x="2590800" y="3505200"/>
            <a:ext cx="1914144" cy="2895600"/>
          </a:xfrm>
          <a:prstGeom prst="rect">
            <a:avLst/>
          </a:prstGeom>
          <a:noFill/>
        </p:spPr>
      </p:pic>
      <p:sp>
        <p:nvSpPr>
          <p:cNvPr id="51212" name="AutoShape 12" descr="Image result for One Came 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18" name="Picture 18" descr="Front Cover"/>
          <p:cNvPicPr>
            <a:picLocks noChangeAspect="1" noChangeArrowheads="1"/>
          </p:cNvPicPr>
          <p:nvPr/>
        </p:nvPicPr>
        <p:blipFill>
          <a:blip r:embed="rId7" cstate="print"/>
          <a:stretch>
            <a:fillRect/>
          </a:stretch>
        </p:blipFill>
        <p:spPr bwMode="auto">
          <a:xfrm>
            <a:off x="4800600" y="3581400"/>
            <a:ext cx="1835065" cy="2758575"/>
          </a:xfrm>
          <a:prstGeom prst="rect">
            <a:avLst/>
          </a:prstGeom>
          <a:noFill/>
        </p:spPr>
      </p:pic>
      <p:sp>
        <p:nvSpPr>
          <p:cNvPr id="51220" name="AutoShape 20" descr="One Came 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22" name="Picture 22" descr="One Came Home"/>
          <p:cNvPicPr>
            <a:picLocks noChangeAspect="1" noChangeArrowheads="1"/>
          </p:cNvPicPr>
          <p:nvPr/>
        </p:nvPicPr>
        <p:blipFill>
          <a:blip r:embed="rId8" cstate="print"/>
          <a:stretch>
            <a:fillRect/>
          </a:stretch>
        </p:blipFill>
        <p:spPr bwMode="auto">
          <a:xfrm>
            <a:off x="427021" y="3565898"/>
            <a:ext cx="1858979" cy="2812149"/>
          </a:xfrm>
          <a:prstGeom prst="rect">
            <a:avLst/>
          </a:prstGeom>
          <a:noFill/>
        </p:spPr>
      </p:pic>
      <p:pic>
        <p:nvPicPr>
          <p:cNvPr id="51224" name="Picture 24" descr="Wonder"/>
          <p:cNvPicPr>
            <a:picLocks noChangeAspect="1" noChangeArrowheads="1"/>
          </p:cNvPicPr>
          <p:nvPr/>
        </p:nvPicPr>
        <p:blipFill>
          <a:blip r:embed="rId9" cstate="print"/>
          <a:stretch>
            <a:fillRect/>
          </a:stretch>
        </p:blipFill>
        <p:spPr bwMode="auto">
          <a:xfrm>
            <a:off x="6781944" y="694258"/>
            <a:ext cx="1777971" cy="266415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Citations</a:t>
            </a:r>
            <a:endParaRPr lang="en-US" sz="1400" dirty="0"/>
          </a:p>
        </p:txBody>
      </p:sp>
      <p:sp>
        <p:nvSpPr>
          <p:cNvPr id="4" name="TextBox 3"/>
          <p:cNvSpPr txBox="1"/>
          <p:nvPr/>
        </p:nvSpPr>
        <p:spPr>
          <a:xfrm>
            <a:off x="609600" y="1066800"/>
            <a:ext cx="8077200" cy="5601533"/>
          </a:xfrm>
          <a:prstGeom prst="rect">
            <a:avLst/>
          </a:prstGeom>
          <a:noFill/>
        </p:spPr>
        <p:txBody>
          <a:bodyPr wrap="square" rtlCol="0">
            <a:spAutoFit/>
          </a:bodyPr>
          <a:lstStyle/>
          <a:p>
            <a:r>
              <a:rPr lang="en-US" sz="1400" dirty="0" err="1"/>
              <a:t>Bm</a:t>
            </a:r>
            <a:r>
              <a:rPr lang="en-US" sz="1400" dirty="0"/>
              <a:t> </a:t>
            </a:r>
            <a:r>
              <a:rPr lang="en-US" sz="1400" dirty="0" err="1"/>
              <a:t>cmath</a:t>
            </a:r>
            <a:r>
              <a:rPr lang="en-US" sz="1400" dirty="0"/>
              <a:t>. “image.” </a:t>
            </a:r>
            <a:r>
              <a:rPr lang="en-US" sz="1400" dirty="0" err="1"/>
              <a:t>Morguefile</a:t>
            </a:r>
            <a:r>
              <a:rPr lang="en-US" sz="1400" dirty="0"/>
              <a:t>. 2012. Accessed January 30, 2015. </a:t>
            </a:r>
            <a:r>
              <a:rPr lang="en-US" sz="1400" dirty="0">
                <a:hlinkClick r:id="rId2"/>
              </a:rPr>
              <a:t>http://mrg.bz/jDDKxs</a:t>
            </a:r>
            <a:r>
              <a:rPr lang="en-US" sz="1400" dirty="0"/>
              <a:t> </a:t>
            </a:r>
          </a:p>
          <a:p>
            <a:r>
              <a:rPr lang="en-US" sz="1400" dirty="0"/>
              <a:t>Rhoades, Marcella. Photos of Amy Bearce.1986-1987</a:t>
            </a:r>
          </a:p>
          <a:p>
            <a:r>
              <a:rPr lang="en-US" sz="1400" dirty="0"/>
              <a:t>Bearce, Amy. “Screenshot of Tweet.” 2014. Accessed January 31, 2015.</a:t>
            </a:r>
          </a:p>
          <a:p>
            <a:r>
              <a:rPr lang="en-US" sz="1400" dirty="0"/>
              <a:t>Bearce, Amy. Photos of Fairy Keeper brainstorming.  2011.</a:t>
            </a:r>
          </a:p>
          <a:p>
            <a:r>
              <a:rPr lang="en-US" sz="1400" dirty="0" err="1"/>
              <a:t>Chitulescu</a:t>
            </a:r>
            <a:r>
              <a:rPr lang="en-US" sz="1400" dirty="0"/>
              <a:t>, </a:t>
            </a:r>
            <a:r>
              <a:rPr lang="en-US" sz="1400" dirty="0" err="1"/>
              <a:t>Amalia</a:t>
            </a:r>
            <a:r>
              <a:rPr lang="en-US" sz="1400" dirty="0"/>
              <a:t>.  “Fairy Keeper cover design.” Curiosity Quills.2014.</a:t>
            </a:r>
          </a:p>
          <a:p>
            <a:r>
              <a:rPr lang="en-US" sz="1400" dirty="0" err="1"/>
              <a:t>Elemenoperica</a:t>
            </a:r>
            <a:r>
              <a:rPr lang="en-US" sz="1400" dirty="0"/>
              <a:t>. “All_Kitty_Pics_135.” </a:t>
            </a:r>
            <a:r>
              <a:rPr lang="en-US" sz="1400" i="1" dirty="0" err="1"/>
              <a:t>Morguefile</a:t>
            </a:r>
            <a:r>
              <a:rPr lang="en-US" sz="1400" i="1" dirty="0"/>
              <a:t>.  </a:t>
            </a:r>
            <a:r>
              <a:rPr lang="en-US" sz="1400" i="1" dirty="0" err="1"/>
              <a:t>N.d</a:t>
            </a:r>
            <a:r>
              <a:rPr lang="en-US" sz="1400" i="1" dirty="0"/>
              <a:t>. </a:t>
            </a:r>
            <a:r>
              <a:rPr lang="en-US" sz="1400" dirty="0"/>
              <a:t>Accessed January 31, 2015. .    </a:t>
            </a:r>
            <a:r>
              <a:rPr lang="en-US" sz="1400" b="1" dirty="0">
                <a:hlinkClick r:id="rId3"/>
              </a:rPr>
              <a:t>http://mrg.bz/VWzTqT</a:t>
            </a:r>
            <a:endParaRPr lang="en-US" sz="1400" dirty="0"/>
          </a:p>
          <a:p>
            <a:r>
              <a:rPr lang="en-US" sz="1400" dirty="0" err="1"/>
              <a:t>Ferrer</a:t>
            </a:r>
            <a:r>
              <a:rPr lang="en-US" sz="1400" dirty="0"/>
              <a:t>, Jayne </a:t>
            </a:r>
            <a:r>
              <a:rPr lang="en-US" sz="1400" dirty="0" err="1"/>
              <a:t>Jaudon</a:t>
            </a:r>
            <a:r>
              <a:rPr lang="en-US" sz="1400" dirty="0"/>
              <a:t>. “Contests for Teens.” </a:t>
            </a:r>
            <a:r>
              <a:rPr lang="en-US" sz="1400" dirty="0">
                <a:hlinkClick r:id="rId4"/>
              </a:rPr>
              <a:t>http://www.jaynejaudonferrer.com/page/forstudents Accessed January 31</a:t>
            </a:r>
            <a:r>
              <a:rPr lang="en-US" sz="1400" dirty="0"/>
              <a:t>, 2015.</a:t>
            </a:r>
          </a:p>
          <a:p>
            <a:r>
              <a:rPr lang="en-US" sz="1400" dirty="0"/>
              <a:t>“Girl with Fairy Tattoo” Google Images. Accessed  March 2014.</a:t>
            </a:r>
          </a:p>
          <a:p>
            <a:r>
              <a:rPr lang="en-US" sz="1400" dirty="0" err="1"/>
              <a:t>Greyerbaby</a:t>
            </a:r>
            <a:r>
              <a:rPr lang="en-US" sz="1400" dirty="0"/>
              <a:t>. “New Orleans.” </a:t>
            </a:r>
            <a:r>
              <a:rPr lang="en-US" sz="1400" dirty="0" err="1"/>
              <a:t>Morguefile</a:t>
            </a:r>
            <a:r>
              <a:rPr lang="en-US" sz="1400" dirty="0"/>
              <a:t>. 2013. Accessed January 31, 2015.  </a:t>
            </a:r>
            <a:r>
              <a:rPr lang="en-US" sz="1400" b="1" dirty="0">
                <a:hlinkClick r:id="rId5"/>
              </a:rPr>
              <a:t>http://mrg.bz/QvNcSr</a:t>
            </a:r>
            <a:endParaRPr lang="en-US" sz="1400" dirty="0"/>
          </a:p>
          <a:p>
            <a:r>
              <a:rPr lang="en-US" sz="1400" dirty="0" err="1"/>
              <a:t>Kamuelaboy</a:t>
            </a:r>
            <a:r>
              <a:rPr lang="en-US" sz="1400" dirty="0"/>
              <a:t>. “DSC04857.” </a:t>
            </a:r>
            <a:r>
              <a:rPr lang="en-US" sz="1400" dirty="0" err="1"/>
              <a:t>Morguefile</a:t>
            </a:r>
            <a:r>
              <a:rPr lang="en-US" sz="1400" dirty="0"/>
              <a:t>. 2008. Accessed January 31, 2014. </a:t>
            </a:r>
            <a:r>
              <a:rPr lang="en-US" sz="1400" dirty="0">
                <a:hlinkClick r:id="rId6"/>
              </a:rPr>
              <a:t>http://mrg.bz/xlHJWF</a:t>
            </a:r>
            <a:r>
              <a:rPr lang="en-US" sz="1400" dirty="0"/>
              <a:t>  (blueprints)</a:t>
            </a:r>
          </a:p>
          <a:p>
            <a:r>
              <a:rPr lang="en-US" sz="1400" dirty="0"/>
              <a:t>Krause, Steven. “Why Write Research Projects?” 2007. Microsoft Clip Art. “Question Marks.”  Accessed January 30, 2015.</a:t>
            </a:r>
            <a:r>
              <a:rPr lang="en-US" sz="1400" dirty="0">
                <a:hlinkClick r:id="rId7"/>
              </a:rPr>
              <a:t> http://www.stevendkrause.com/tprw/introduction.html Accessed January 31</a:t>
            </a:r>
            <a:r>
              <a:rPr lang="en-US" sz="1400" dirty="0"/>
              <a:t>, 2015. (real depiction of writing process.)</a:t>
            </a:r>
          </a:p>
          <a:p>
            <a:r>
              <a:rPr lang="en-US" sz="1400" dirty="0"/>
              <a:t>McGuire, Ryan. “Untitled.“ </a:t>
            </a:r>
            <a:r>
              <a:rPr lang="en-US" sz="1400" dirty="0" err="1"/>
              <a:t>Gratisography</a:t>
            </a:r>
            <a:r>
              <a:rPr lang="en-US" sz="1400" dirty="0"/>
              <a:t>. </a:t>
            </a:r>
            <a:r>
              <a:rPr lang="en-US" sz="1400" dirty="0" err="1"/>
              <a:t>N.d</a:t>
            </a:r>
            <a:r>
              <a:rPr lang="en-US" sz="1400" dirty="0"/>
              <a:t>. Accessed January 30, 2014. (long stretch of empty highway.) </a:t>
            </a:r>
          </a:p>
          <a:p>
            <a:r>
              <a:rPr lang="en-US" sz="1400" dirty="0"/>
              <a:t>Microsoft Clip Art. “Stack of books.”  Accessed January 30, 2015.</a:t>
            </a:r>
          </a:p>
          <a:p>
            <a:r>
              <a:rPr lang="en-US" sz="1400" dirty="0"/>
              <a:t>Microsoft Clip Art. “Man head on desk.”  </a:t>
            </a:r>
            <a:r>
              <a:rPr lang="en-US" sz="1400" dirty="0" err="1"/>
              <a:t>Acessed</a:t>
            </a:r>
            <a:r>
              <a:rPr lang="en-US" sz="1400" dirty="0"/>
              <a:t> January 31, 2015.</a:t>
            </a:r>
          </a:p>
          <a:p>
            <a:r>
              <a:rPr lang="en-US" sz="1400" dirty="0"/>
              <a:t>Microsoft Clip Art. “Jeans” Accessed January 31, 2015.</a:t>
            </a:r>
          </a:p>
          <a:p>
            <a:r>
              <a:rPr lang="en-US" sz="1400" dirty="0"/>
              <a:t>Microsoft Clip Art. “Combo platters.”  Accessed January 31, 2015.</a:t>
            </a:r>
          </a:p>
          <a:p>
            <a:r>
              <a:rPr lang="en-US" sz="1400" dirty="0"/>
              <a:t>Microsoft Clip Art. “Writing.” Accessed January 30, 2015. </a:t>
            </a:r>
          </a:p>
          <a:p>
            <a:pPr indent="-457200"/>
            <a:r>
              <a:rPr lang="en-US" sz="1400" dirty="0" err="1"/>
              <a:t>Pedrojperez</a:t>
            </a:r>
            <a:r>
              <a:rPr lang="en-US" sz="1400" dirty="0"/>
              <a:t>. “IMG_2871.” </a:t>
            </a:r>
            <a:r>
              <a:rPr lang="en-US" sz="1400" dirty="0" err="1"/>
              <a:t>Morguefile</a:t>
            </a:r>
            <a:r>
              <a:rPr lang="en-US" sz="1400" dirty="0"/>
              <a:t>. 2013. Accessed January 31, 2015.  </a:t>
            </a:r>
            <a:r>
              <a:rPr lang="en-US" sz="1400" b="1" dirty="0">
                <a:hlinkClick r:id="rId8"/>
              </a:rPr>
              <a:t>http://mrg.bz/kqVNts</a:t>
            </a:r>
            <a:endParaRPr lang="en-US" sz="1400" dirty="0"/>
          </a:p>
          <a:p>
            <a:pPr indent="-457200"/>
            <a:r>
              <a:rPr lang="en-US" sz="1400" dirty="0" err="1"/>
              <a:t>Zagorski</a:t>
            </a:r>
            <a:r>
              <a:rPr lang="en-US" sz="1400" dirty="0"/>
              <a:t>, </a:t>
            </a:r>
            <a:r>
              <a:rPr lang="en-US" sz="1400" dirty="0" err="1"/>
              <a:t>Thomasz</a:t>
            </a:r>
            <a:r>
              <a:rPr lang="en-US" sz="1400" dirty="0"/>
              <a:t>. “Untitled.” Unsplash.com. </a:t>
            </a:r>
            <a:r>
              <a:rPr lang="en-US" sz="1400" dirty="0" err="1"/>
              <a:t>N.d</a:t>
            </a:r>
            <a:r>
              <a:rPr lang="en-US" sz="1400" dirty="0"/>
              <a:t>. Accessed January 30, 2015. (car driving in fog) </a:t>
            </a:r>
            <a:r>
              <a:rPr lang="en-US" sz="1400" dirty="0">
                <a:hlinkClick r:id="rId9"/>
              </a:rPr>
              <a:t>https://unsplash.imgix.net/photo-1417354691640-148c3d652342?q=75&amp;fm=jpg&amp;s=ce859d5eeab01289d6d48478559ab4e2</a:t>
            </a:r>
            <a:r>
              <a:rPr lang="en-US" sz="1400" dirty="0"/>
              <a:t> </a:t>
            </a:r>
            <a:endParaRPr lang="en-US" dirty="0"/>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4927"/>
            <a:ext cx="9144000" cy="1320800"/>
          </a:xfrm>
        </p:spPr>
        <p:txBody>
          <a:bodyPr>
            <a:normAutofit/>
          </a:bodyPr>
          <a:lstStyle/>
          <a:p>
            <a:r>
              <a:rPr lang="en-US" sz="4000" dirty="0"/>
              <a:t>Fantasy and science fiction</a:t>
            </a:r>
            <a:endParaRPr lang="en-US" sz="2800" dirty="0"/>
          </a:p>
        </p:txBody>
      </p:sp>
      <p:pic>
        <p:nvPicPr>
          <p:cNvPr id="5" name="Content Placeholder 3" descr="cover1000 with blurb, Mer Charmer.jpg"/>
          <p:cNvPicPr>
            <a:picLocks noChangeAspect="1"/>
          </p:cNvPicPr>
          <p:nvPr/>
        </p:nvPicPr>
        <p:blipFill>
          <a:blip r:embed="rId2" cstate="print"/>
          <a:stretch>
            <a:fillRect/>
          </a:stretch>
        </p:blipFill>
        <p:spPr>
          <a:xfrm>
            <a:off x="3175446" y="1445727"/>
            <a:ext cx="2059618" cy="3088582"/>
          </a:xfrm>
          <a:prstGeom prst="rect">
            <a:avLst/>
          </a:prstGeom>
        </p:spPr>
      </p:pic>
      <p:pic>
        <p:nvPicPr>
          <p:cNvPr id="6" name="Content Placeholder 3" descr="cover1000 with blurb, Mer Charmer.jpg"/>
          <p:cNvPicPr>
            <a:picLocks noChangeAspect="1"/>
          </p:cNvPicPr>
          <p:nvPr/>
        </p:nvPicPr>
        <p:blipFill>
          <a:blip r:embed="rId3" cstate="print"/>
          <a:stretch>
            <a:fillRect/>
          </a:stretch>
        </p:blipFill>
        <p:spPr>
          <a:xfrm>
            <a:off x="4993895" y="2292234"/>
            <a:ext cx="2059618" cy="3097170"/>
          </a:xfrm>
          <a:prstGeom prst="rect">
            <a:avLst/>
          </a:prstGeom>
        </p:spPr>
      </p:pic>
      <p:pic>
        <p:nvPicPr>
          <p:cNvPr id="7" name="Content Placeholder 3" descr="cover1000 with blurb, Mer Charmer.jpg"/>
          <p:cNvPicPr>
            <a:picLocks noChangeAspect="1"/>
          </p:cNvPicPr>
          <p:nvPr/>
        </p:nvPicPr>
        <p:blipFill>
          <a:blip r:embed="rId4" cstate="print"/>
          <a:stretch>
            <a:fillRect/>
          </a:stretch>
        </p:blipFill>
        <p:spPr>
          <a:xfrm>
            <a:off x="6979314" y="3730531"/>
            <a:ext cx="1984637" cy="2976143"/>
          </a:xfrm>
          <a:prstGeom prst="rect">
            <a:avLst/>
          </a:prstGeom>
        </p:spPr>
      </p:pic>
      <p:sp>
        <p:nvSpPr>
          <p:cNvPr id="8" name="TextBox 7"/>
          <p:cNvSpPr txBox="1"/>
          <p:nvPr/>
        </p:nvSpPr>
        <p:spPr>
          <a:xfrm>
            <a:off x="7272087" y="2129657"/>
            <a:ext cx="1871913" cy="1384995"/>
          </a:xfrm>
          <a:prstGeom prst="rect">
            <a:avLst/>
          </a:prstGeom>
          <a:noFill/>
        </p:spPr>
        <p:txBody>
          <a:bodyPr wrap="square" rtlCol="0">
            <a:spAutoFit/>
          </a:bodyPr>
          <a:lstStyle/>
          <a:p>
            <a:r>
              <a:rPr lang="en-US" sz="2800" dirty="0"/>
              <a:t>The World of Aluvia series</a:t>
            </a:r>
          </a:p>
        </p:txBody>
      </p:sp>
      <p:pic>
        <p:nvPicPr>
          <p:cNvPr id="4" name="Picture 3">
            <a:extLst>
              <a:ext uri="{FF2B5EF4-FFF2-40B4-BE49-F238E27FC236}">
                <a16:creationId xmlns="" xmlns:a16="http://schemas.microsoft.com/office/drawing/2014/main" id="{66167062-B7BE-41A6-B745-19E2C8560DAB}"/>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1000" y="1936343"/>
            <a:ext cx="2292515" cy="343877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9861" y="3511256"/>
            <a:ext cx="2743200" cy="787987"/>
          </a:xfrm>
        </p:spPr>
        <p:txBody>
          <a:bodyPr>
            <a:normAutofit fontScale="90000"/>
          </a:bodyPr>
          <a:lstStyle/>
          <a:p>
            <a:r>
              <a:rPr lang="en-US" dirty="0"/>
              <a:t> Shortcuts</a:t>
            </a:r>
          </a:p>
        </p:txBody>
      </p:sp>
      <p:sp>
        <p:nvSpPr>
          <p:cNvPr id="3" name="Content Placeholder 2"/>
          <p:cNvSpPr>
            <a:spLocks noGrp="1"/>
          </p:cNvSpPr>
          <p:nvPr>
            <p:ph idx="1"/>
          </p:nvPr>
        </p:nvSpPr>
        <p:spPr>
          <a:xfrm>
            <a:off x="228600" y="990600"/>
            <a:ext cx="5410199" cy="2667000"/>
          </a:xfrm>
        </p:spPr>
        <p:txBody>
          <a:bodyPr>
            <a:normAutofit/>
          </a:bodyPr>
          <a:lstStyle/>
          <a:p>
            <a:pPr>
              <a:buNone/>
            </a:pPr>
            <a:r>
              <a:rPr lang="en-US" cap="none" dirty="0">
                <a:latin typeface="Arial" panose="020B0604020202020204" pitchFamily="34" charset="0"/>
                <a:cs typeface="Arial" panose="020B0604020202020204" pitchFamily="34" charset="0"/>
              </a:rPr>
              <a:t>The world of Aluvia is a place of magic, but it’s a broken, dark world. When the fairy queens disappear and their little fairies die, it marks the beginning of a long journey for three girls who seek to heal their world, including fairies, mermaids, and dragons.</a:t>
            </a:r>
          </a:p>
          <a:p>
            <a:endParaRPr lang="en-US" sz="2000" dirty="0"/>
          </a:p>
        </p:txBody>
      </p:sp>
      <p:pic>
        <p:nvPicPr>
          <p:cNvPr id="4" name="Picture 2" descr="C:\Users\Owner\AppData\Local\Microsoft\Windows\Temporary Internet Files\Content.IE5\N5SVCKVW\writing-13931299342873AvD[1].jpg">
            <a:extLst>
              <a:ext uri="{FF2B5EF4-FFF2-40B4-BE49-F238E27FC236}">
                <a16:creationId xmlns="" xmlns:a16="http://schemas.microsoft.com/office/drawing/2014/main" id="{41281FB9-0A4C-40A5-B003-F7491C751478}"/>
              </a:ext>
            </a:extLst>
          </p:cNvPr>
          <p:cNvPicPr>
            <a:picLocks noChangeAspect="1" noChangeArrowheads="1"/>
          </p:cNvPicPr>
          <p:nvPr/>
        </p:nvPicPr>
        <p:blipFill>
          <a:blip r:embed="rId3" cstate="print"/>
          <a:stretch>
            <a:fillRect/>
          </a:stretch>
        </p:blipFill>
        <p:spPr bwMode="auto">
          <a:xfrm>
            <a:off x="5643562" y="921337"/>
            <a:ext cx="3276600" cy="3276600"/>
          </a:xfrm>
          <a:prstGeom prst="rect">
            <a:avLst/>
          </a:prstGeom>
          <a:noFill/>
        </p:spPr>
      </p:pic>
      <p:pic>
        <p:nvPicPr>
          <p:cNvPr id="5" name="Content Placeholder 3">
            <a:extLst>
              <a:ext uri="{FF2B5EF4-FFF2-40B4-BE49-F238E27FC236}">
                <a16:creationId xmlns="" xmlns:a16="http://schemas.microsoft.com/office/drawing/2014/main" id="{9A153F6D-8353-4F5A-A57B-7D328A7F83B5}"/>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27832" t="-872" r="24620" b="4683"/>
          <a:stretch/>
        </p:blipFill>
        <p:spPr>
          <a:xfrm>
            <a:off x="457200" y="3429000"/>
            <a:ext cx="2112661" cy="3205488"/>
          </a:xfrm>
          <a:prstGeom prst="rect">
            <a:avLst/>
          </a:prstGeom>
        </p:spPr>
      </p:pic>
      <p:sp>
        <p:nvSpPr>
          <p:cNvPr id="6" name="TextBox 5">
            <a:extLst>
              <a:ext uri="{FF2B5EF4-FFF2-40B4-BE49-F238E27FC236}">
                <a16:creationId xmlns="" xmlns:a16="http://schemas.microsoft.com/office/drawing/2014/main" id="{B8FE8023-10B4-42C5-AC00-33C2939310A4}"/>
              </a:ext>
            </a:extLst>
          </p:cNvPr>
          <p:cNvSpPr txBox="1"/>
          <p:nvPr/>
        </p:nvSpPr>
        <p:spPr>
          <a:xfrm>
            <a:off x="2438400" y="4386261"/>
            <a:ext cx="5126339"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When a new student arrives with a mysteriously tragic past, happy-go-lucky Parker tries to turn heartbreak to happiness like she always does, helping and manipulating situations, but she only makes matters worse when her psychic power goes haywire and threatens to expose dangerous secrets… starting with her own.</a:t>
            </a:r>
          </a:p>
        </p:txBody>
      </p:sp>
      <p:sp>
        <p:nvSpPr>
          <p:cNvPr id="7" name="Title 1">
            <a:extLst>
              <a:ext uri="{FF2B5EF4-FFF2-40B4-BE49-F238E27FC236}">
                <a16:creationId xmlns="" xmlns:a16="http://schemas.microsoft.com/office/drawing/2014/main" id="{E215D383-A45A-4AE5-8F50-088377263892}"/>
              </a:ext>
            </a:extLst>
          </p:cNvPr>
          <p:cNvSpPr txBox="1">
            <a:spLocks/>
          </p:cNvSpPr>
          <p:nvPr/>
        </p:nvSpPr>
        <p:spPr>
          <a:xfrm>
            <a:off x="257175" y="159104"/>
            <a:ext cx="8229600" cy="78798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The World of Aluvia series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Paris on Repeat (July 2020)</a:t>
            </a:r>
            <a:endParaRPr lang="en-US" dirty="0"/>
          </a:p>
        </p:txBody>
      </p:sp>
      <p:pic>
        <p:nvPicPr>
          <p:cNvPr id="4" name="Content Placeholder 3" descr="Bearce PW announcement with JF.jpg"/>
          <p:cNvPicPr>
            <a:picLocks noGrp="1" noChangeAspect="1"/>
          </p:cNvPicPr>
          <p:nvPr>
            <p:ph idx="1"/>
          </p:nvPr>
        </p:nvPicPr>
        <p:blipFill>
          <a:blip r:embed="rId2" cstate="print"/>
          <a:stretch>
            <a:fillRect/>
          </a:stretch>
        </p:blipFill>
        <p:spPr>
          <a:xfrm>
            <a:off x="685800" y="3096615"/>
            <a:ext cx="7772400" cy="196493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78CEB8-E215-4B7C-9612-3E76E1DBED26}"/>
              </a:ext>
            </a:extLst>
          </p:cNvPr>
          <p:cNvSpPr>
            <a:spLocks noGrp="1"/>
          </p:cNvSpPr>
          <p:nvPr>
            <p:ph type="title"/>
          </p:nvPr>
        </p:nvSpPr>
        <p:spPr/>
        <p:txBody>
          <a:bodyPr/>
          <a:lstStyle/>
          <a:p>
            <a:pPr algn="l"/>
            <a:r>
              <a:rPr lang="en-US" dirty="0"/>
              <a:t>Do you consider yourself to be a writer or want to be one?</a:t>
            </a:r>
          </a:p>
        </p:txBody>
      </p:sp>
      <p:sp>
        <p:nvSpPr>
          <p:cNvPr id="3" name="Content Placeholder 2">
            <a:extLst>
              <a:ext uri="{FF2B5EF4-FFF2-40B4-BE49-F238E27FC236}">
                <a16:creationId xmlns="" xmlns:a16="http://schemas.microsoft.com/office/drawing/2014/main" id="{D7269BFF-135A-4315-8629-31711A058C75}"/>
              </a:ext>
            </a:extLst>
          </p:cNvPr>
          <p:cNvSpPr>
            <a:spLocks noGrp="1"/>
          </p:cNvSpPr>
          <p:nvPr>
            <p:ph idx="1"/>
          </p:nvPr>
        </p:nvSpPr>
        <p:spPr>
          <a:xfrm>
            <a:off x="685800" y="2819400"/>
            <a:ext cx="7773339" cy="2971801"/>
          </a:xfrm>
        </p:spPr>
        <p:txBody>
          <a:bodyPr>
            <a:normAutofit/>
          </a:bodyPr>
          <a:lstStyle/>
          <a:p>
            <a:pPr marL="0" indent="0">
              <a:buNone/>
            </a:pPr>
            <a:r>
              <a:rPr lang="en-US" sz="3600" dirty="0"/>
              <a:t>Do you consider yourself a reader?</a:t>
            </a:r>
          </a:p>
          <a:p>
            <a:pPr marL="0" indent="0">
              <a:buNone/>
            </a:pPr>
            <a:endParaRPr lang="en-US" dirty="0"/>
          </a:p>
          <a:p>
            <a:endParaRPr lang="en-US" dirty="0"/>
          </a:p>
          <a:p>
            <a:pPr marL="0" indent="0">
              <a:buNone/>
            </a:pPr>
            <a:endParaRPr lang="en-US" dirty="0"/>
          </a:p>
        </p:txBody>
      </p:sp>
    </p:spTree>
    <p:extLst>
      <p:ext uri="{BB962C8B-B14F-4D97-AF65-F5344CB8AC3E}">
        <p14:creationId xmlns="" xmlns:p14="http://schemas.microsoft.com/office/powerpoint/2010/main" val="150236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Droplet">
  <a:themeElements>
    <a:clrScheme name="Custom 3">
      <a:dk1>
        <a:srgbClr val="3F3F3F"/>
      </a:dk1>
      <a:lt1>
        <a:sysClr val="window" lastClr="FFFFFF"/>
      </a:lt1>
      <a:dk2>
        <a:srgbClr val="355071"/>
      </a:dk2>
      <a:lt2>
        <a:srgbClr val="AABED7"/>
      </a:lt2>
      <a:accent1>
        <a:srgbClr val="355071"/>
      </a:accent1>
      <a:accent2>
        <a:srgbClr val="4BCAAD"/>
      </a:accent2>
      <a:accent3>
        <a:srgbClr val="86C157"/>
      </a:accent3>
      <a:accent4>
        <a:srgbClr val="D99C3F"/>
      </a:accent4>
      <a:accent5>
        <a:srgbClr val="CE6633"/>
      </a:accent5>
      <a:accent6>
        <a:srgbClr val="A35DD1"/>
      </a:accent6>
      <a:hlink>
        <a:srgbClr val="107EC5"/>
      </a:hlink>
      <a:folHlink>
        <a:srgbClr val="97C5E3"/>
      </a:folHlink>
    </a:clrScheme>
    <a:fontScheme name="Custom 1">
      <a:majorFont>
        <a:latin typeface="Verdana"/>
        <a:ea typeface=""/>
        <a:cs typeface=""/>
      </a:majorFont>
      <a:minorFont>
        <a:latin typeface="Arial"/>
        <a:ea typeface=""/>
        <a:cs typeface=""/>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TM04033925[[fn=Droplet]]</Template>
  <TotalTime>29067</TotalTime>
  <Words>2008</Words>
  <Application>Microsoft Office PowerPoint</Application>
  <PresentationFormat>On-screen Show (4:3)</PresentationFormat>
  <Paragraphs>263</Paragraphs>
  <Slides>51</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Droplet</vt:lpstr>
      <vt:lpstr>Document</vt:lpstr>
      <vt:lpstr>Some of my favorites for 3rd-6th</vt:lpstr>
      <vt:lpstr>Some of my favorites for 5th-8th</vt:lpstr>
      <vt:lpstr>3 Things I’ve Learned about Writing and Publishing</vt:lpstr>
      <vt:lpstr>Introduction:   Amy Bearce</vt:lpstr>
      <vt:lpstr>When did Amy start writing?</vt:lpstr>
      <vt:lpstr>Fantasy and science fiction</vt:lpstr>
      <vt:lpstr> Shortcuts</vt:lpstr>
      <vt:lpstr>Paris on Repeat (July 2020)</vt:lpstr>
      <vt:lpstr>Do you consider yourself to be a writer or want to be one?</vt:lpstr>
      <vt:lpstr>3 Questions you’ll be able to answer after today!</vt:lpstr>
      <vt:lpstr>   Writing a book is…</vt:lpstr>
      <vt:lpstr>Writing a book…IS MESSY!</vt:lpstr>
      <vt:lpstr>The Writing Process is Messy</vt:lpstr>
      <vt:lpstr>Some writing terms to know:</vt:lpstr>
      <vt:lpstr>Writers are still learning, too!</vt:lpstr>
      <vt:lpstr>How do people write books?</vt:lpstr>
      <vt:lpstr>How do people write books?</vt:lpstr>
      <vt:lpstr>How do you write your books?</vt:lpstr>
      <vt:lpstr>How do you write your books?</vt:lpstr>
      <vt:lpstr>How do you write your books?</vt:lpstr>
      <vt:lpstr>Prewriting with a story board</vt:lpstr>
      <vt:lpstr>Prewriting-   Try a synopsis   Keep track of ideas with sticky notes</vt:lpstr>
      <vt:lpstr>Drafting</vt:lpstr>
      <vt:lpstr>Revising:  Writing IS rewriting. </vt:lpstr>
      <vt:lpstr> The publishing process. </vt:lpstr>
      <vt:lpstr>The publishing process takes a long time!</vt:lpstr>
      <vt:lpstr>The Editorial Letter: sometimes a heart-breaker</vt:lpstr>
      <vt:lpstr>Rounds of Edits</vt:lpstr>
      <vt:lpstr>Proofreading  Galley ARC’s (Advanced Reader Copies) Final copy goes to print!  It’s REAL!</vt:lpstr>
      <vt:lpstr>What are other things Authors Do?</vt:lpstr>
      <vt:lpstr>What are other things Authors Do?</vt:lpstr>
      <vt:lpstr>The Inside Scoop about Covers</vt:lpstr>
      <vt:lpstr>My Fairy Keeper cover “sketch”</vt:lpstr>
      <vt:lpstr>The “Full Wrap” Cover</vt:lpstr>
      <vt:lpstr>Covers Can Change</vt:lpstr>
      <vt:lpstr>Covers Can Change</vt:lpstr>
      <vt:lpstr>Want to be Published?</vt:lpstr>
      <vt:lpstr>Other Options</vt:lpstr>
      <vt:lpstr>To learn more about my writing:</vt:lpstr>
      <vt:lpstr>QUICK QUIZ  (Don’t worry! Everyone wins!)</vt:lpstr>
      <vt:lpstr>QUICK QUIZ</vt:lpstr>
      <vt:lpstr>QUICK QUIZ</vt:lpstr>
      <vt:lpstr>QUICK QUIZ</vt:lpstr>
      <vt:lpstr>QUICK QUIZ</vt:lpstr>
      <vt:lpstr>QUICK QUIZ</vt:lpstr>
      <vt:lpstr>Thank you!</vt:lpstr>
      <vt:lpstr>Q for you…</vt:lpstr>
      <vt:lpstr>Some of my favorite MG Books</vt:lpstr>
      <vt:lpstr>Some favorite upper MG books</vt:lpstr>
      <vt:lpstr>Some of my favorite YA books</vt:lpstr>
      <vt:lpstr>Citations</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Writing Process and Publication</dc:title>
  <dc:creator>Owner</dc:creator>
  <cp:lastModifiedBy>Amy Bearce</cp:lastModifiedBy>
  <cp:revision>405</cp:revision>
  <cp:lastPrinted>2018-09-11T21:35:43Z</cp:lastPrinted>
  <dcterms:created xsi:type="dcterms:W3CDTF">2015-01-29T13:34:06Z</dcterms:created>
  <dcterms:modified xsi:type="dcterms:W3CDTF">2019-12-03T15:43:50Z</dcterms:modified>
</cp:coreProperties>
</file>