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sldIdLst>
    <p:sldId id="256" r:id="rId2"/>
    <p:sldId id="280" r:id="rId3"/>
    <p:sldId id="281" r:id="rId4"/>
    <p:sldId id="295" r:id="rId5"/>
    <p:sldId id="296" r:id="rId6"/>
    <p:sldId id="298" r:id="rId7"/>
    <p:sldId id="297" r:id="rId8"/>
    <p:sldId id="257" r:id="rId9"/>
    <p:sldId id="269" r:id="rId10"/>
    <p:sldId id="264" r:id="rId11"/>
    <p:sldId id="263" r:id="rId12"/>
    <p:sldId id="265" r:id="rId13"/>
    <p:sldId id="266" r:id="rId14"/>
    <p:sldId id="268" r:id="rId15"/>
    <p:sldId id="267" r:id="rId16"/>
    <p:sldId id="275" r:id="rId17"/>
    <p:sldId id="273" r:id="rId18"/>
    <p:sldId id="274" r:id="rId19"/>
    <p:sldId id="272" r:id="rId20"/>
    <p:sldId id="276" r:id="rId21"/>
    <p:sldId id="271" r:id="rId22"/>
    <p:sldId id="262" r:id="rId23"/>
    <p:sldId id="277" r:id="rId24"/>
    <p:sldId id="259" r:id="rId25"/>
    <p:sldId id="278" r:id="rId26"/>
    <p:sldId id="293" r:id="rId27"/>
    <p:sldId id="289" r:id="rId28"/>
    <p:sldId id="294" r:id="rId29"/>
    <p:sldId id="260" r:id="rId30"/>
    <p:sldId id="290" r:id="rId31"/>
    <p:sldId id="291" r:id="rId32"/>
    <p:sldId id="288" r:id="rId33"/>
    <p:sldId id="292" r:id="rId34"/>
    <p:sldId id="279" r:id="rId35"/>
    <p:sldId id="261" r:id="rId36"/>
    <p:sldId id="282" r:id="rId37"/>
    <p:sldId id="287" r:id="rId38"/>
    <p:sldId id="283" r:id="rId39"/>
    <p:sldId id="285" r:id="rId40"/>
    <p:sldId id="286" r:id="rId41"/>
    <p:sldId id="284"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63" autoAdjust="0"/>
  </p:normalViewPr>
  <p:slideViewPr>
    <p:cSldViewPr>
      <p:cViewPr varScale="1">
        <p:scale>
          <a:sx n="60" d="100"/>
          <a:sy n="60" d="100"/>
        </p:scale>
        <p:origin x="16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5DA16-4F84-4064-9926-CB23CCC0431D}" type="datetimeFigureOut">
              <a:rPr lang="en-US" smtClean="0"/>
              <a:pPr/>
              <a:t>5/1/2019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91248-C242-42B9-9F8A-E34967A388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Having</a:t>
            </a:r>
            <a:r>
              <a:rPr lang="en-US" baseline="0" dirty="0"/>
              <a:t> your character think about their stuff and never do anything…you must have conflict.  having everything happen TO your character (can be done– but be careful, like Hitchhiker’s Guide to the Galaxy) … looking into a mirror to describe them…starting with your story waking up.</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you have an idea…how to start fleshing it out. How to make</a:t>
            </a:r>
            <a:r>
              <a:rPr lang="en-US" baseline="0" dirty="0"/>
              <a:t> yourself start writing, even if you only have a vague idea… that first blank page is hard to break into. You can start with a summary, an outline, a character description, a dialogue, a scene, an explanation…anything to get your brain focused on the story. And none of it has to be included in your final draft. </a:t>
            </a:r>
            <a:r>
              <a:rPr lang="en-US" b="1" i="1" u="sng" baseline="0" dirty="0">
                <a:solidFill>
                  <a:srgbClr val="FF0000"/>
                </a:solidFill>
              </a:rPr>
              <a:t>(</a:t>
            </a:r>
            <a:r>
              <a:rPr lang="en-US" b="1" i="1" u="sng" baseline="0" dirty="0">
                <a:solidFill>
                  <a:schemeClr val="bg2"/>
                </a:solidFill>
              </a:rPr>
              <a:t>they </a:t>
            </a:r>
            <a:r>
              <a:rPr lang="en-US" b="1" i="1" u="sng" baseline="0" dirty="0" err="1">
                <a:solidFill>
                  <a:srgbClr val="FF0000"/>
                </a:solidFill>
              </a:rPr>
              <a:t>prolly</a:t>
            </a:r>
            <a:r>
              <a:rPr lang="en-US" b="1" i="1" u="sng" baseline="0" dirty="0">
                <a:solidFill>
                  <a:srgbClr val="FF0000"/>
                </a:solidFill>
              </a:rPr>
              <a:t> have NO IDEA how much you cut of what you write. Give examples..magical plague…etc. </a:t>
            </a:r>
            <a:endParaRPr lang="en-US" b="1" i="1" u="sng" dirty="0">
              <a:solidFill>
                <a:srgbClr val="FF0000"/>
              </a:solidFill>
            </a:endParaRPr>
          </a:p>
        </p:txBody>
      </p:sp>
      <p:sp>
        <p:nvSpPr>
          <p:cNvPr id="4" name="Slide Number Placeholder 3"/>
          <p:cNvSpPr>
            <a:spLocks noGrp="1"/>
          </p:cNvSpPr>
          <p:nvPr>
            <p:ph type="sldNum" sz="quarter" idx="10"/>
          </p:nvPr>
        </p:nvSpPr>
        <p:spPr/>
        <p:txBody>
          <a:bodyPr/>
          <a:lstStyle/>
          <a:p>
            <a:fld id="{74D91248-C242-42B9-9F8A-E34967A388CC}"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you have an idea…how to start fleshing it out. How to make</a:t>
            </a:r>
            <a:r>
              <a:rPr lang="en-US" baseline="0" dirty="0"/>
              <a:t> </a:t>
            </a:r>
            <a:r>
              <a:rPr lang="en-US" baseline="0" dirty="0" err="1"/>
              <a:t>yoruself</a:t>
            </a:r>
            <a:r>
              <a:rPr lang="en-US" baseline="0" dirty="0"/>
              <a:t> start writing, even if you only have a vague idea… that first blank page is hard to break into. You can start with a summary, an outline, a character description, a dialogue, a scene, an explanation…anything to get your brain focused on the story. And none of it has to be included in your final draft.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you have an idea…how to start fleshing it out. How to make</a:t>
            </a:r>
            <a:r>
              <a:rPr lang="en-US" baseline="0" dirty="0"/>
              <a:t> </a:t>
            </a:r>
            <a:r>
              <a:rPr lang="en-US" baseline="0" dirty="0" err="1"/>
              <a:t>yoruself</a:t>
            </a:r>
            <a:r>
              <a:rPr lang="en-US" baseline="0" dirty="0"/>
              <a:t> start writing, even if you only have a vague idea… that first blank page is hard to break into. You can start with a summary, an outline, a character description, a dialogue, a scene, an explanation…anything to get your brain focused on the story. And none of it has to be included in your final draft.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you have an idea…how to start fleshing it out. How to make</a:t>
            </a:r>
            <a:r>
              <a:rPr lang="en-US" baseline="0" dirty="0"/>
              <a:t> </a:t>
            </a:r>
            <a:r>
              <a:rPr lang="en-US" baseline="0" dirty="0" err="1"/>
              <a:t>yoruself</a:t>
            </a:r>
            <a:r>
              <a:rPr lang="en-US" baseline="0" dirty="0"/>
              <a:t> start writing, even if you only have a vague idea… that first blank page is hard to break into. You can start with a summary, an outline, a character description, a dialogue, a scene, an explanation…anything to get your brain focused on the story.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Include here a</a:t>
            </a:r>
            <a:r>
              <a:rPr lang="en-US" baseline="0" dirty="0"/>
              <a:t> PDF image of a character sheet– or character interview page.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to get your brain focused on the story. And none of it has to be included in your final draft.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do start drafting</a:t>
            </a:r>
            <a:r>
              <a:rPr lang="en-US" baseline="0" dirty="0"/>
              <a:t> the actual story… make sure you are starting at an interesting place&gt; We really don’t need as much back story as you think.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Having</a:t>
            </a:r>
            <a:r>
              <a:rPr lang="en-US" baseline="0" dirty="0"/>
              <a:t> your character think about their stuff and never do anything…you must have conflict.  having everything happen TO your character (can be done– but be careful, like Hitchhiker’s Guide to the Galaxy) … looking into a mirror to describe them…starting with your story waking up.</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do start drafting</a:t>
            </a:r>
            <a:r>
              <a:rPr lang="en-US" baseline="0" dirty="0"/>
              <a:t> the actual story… make sure you are starting at an interesting place&gt; We really don’t need as much </a:t>
            </a:r>
            <a:r>
              <a:rPr lang="en-US" b="1" i="1" u="sng" baseline="0" dirty="0" err="1"/>
              <a:t>backstory</a:t>
            </a:r>
            <a:r>
              <a:rPr lang="en-US" baseline="0" dirty="0"/>
              <a:t> as you think.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first few pages, we’ve got to learn a LOT. And</a:t>
            </a:r>
            <a:r>
              <a:rPr lang="en-US" baseline="0" dirty="0"/>
              <a:t> if you are writing a short story, we’ve got to learn it even sooner.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Who is the MAIN character? Age? Human (could be an alien!), where is this story taking place, what mood/tone is happening, and what is the problem or hint of problem via what they need/want/dissatisfaction.  If you can think of what your character wants and cannot have, you’ve got yourself a story to tell.</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Who is the MAIN character? Age? Human (could be an alien!), where is this story taking place, what mood/tone is happening, and what is the problem or hint of problem via what they need/want/dissatisfaction.  If you can think of what your character wants and cannot have, you’ve got yourself a story to tell.</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Sensory.  Active. Clear. Harder that it sounds, and it happens a lot during REWRITING</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Sensory.  Active. Clear. Harder that it sounds, and it happens a lot during REWRITING</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Sensory.   Let’s do a practice one</a:t>
            </a:r>
            <a:r>
              <a:rPr lang="en-US" b="1" baseline="0" dirty="0"/>
              <a:t>.  “The room was messy.”  SHOW ME THIS.</a:t>
            </a:r>
            <a:endParaRPr lang="en-US" b="1"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Sensory.  Active. Clear. Harder that it sounds, and it happens a lot during REWRITING</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Do a search for see/hear/feel</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Sensory.  Active. Clear. Harder that it sounds, and it happens a lot during REWRITING</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Plus, I have</a:t>
            </a:r>
            <a:r>
              <a:rPr lang="en-US" baseline="0" dirty="0"/>
              <a:t> a fourth book under contract, not a part of this series. “</a:t>
            </a:r>
            <a:r>
              <a:rPr lang="en-US" sz="1200" dirty="0"/>
              <a:t>A fun-loving ninth grade girl with a secret gift of empathy tries to turn heartbreak to happiness for a new depressed friend, but makes matters worse when her psychic power goes out of control, threatening to expose more secrets than just her own.”</a:t>
            </a:r>
          </a:p>
        </p:txBody>
      </p:sp>
      <p:sp>
        <p:nvSpPr>
          <p:cNvPr id="4" name="Slide Number Placeholder 3"/>
          <p:cNvSpPr>
            <a:spLocks noGrp="1"/>
          </p:cNvSpPr>
          <p:nvPr>
            <p:ph type="sldNum" sz="quarter" idx="10"/>
          </p:nvPr>
        </p:nvSpPr>
        <p:spPr/>
        <p:txBody>
          <a:bodyPr/>
          <a:lstStyle/>
          <a:p>
            <a:fld id="{74D91248-C242-42B9-9F8A-E34967A388CC}"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Sensory.  Active. Clear. Harder that it sounds, and it happens a lot during REWRITING</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Pixar</a:t>
            </a:r>
            <a:r>
              <a:rPr lang="en-US" baseline="0" dirty="0"/>
              <a:t> has a free storytelling class right now on Khan Academy.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NOT FREAK OUT. You can do this.</a:t>
            </a:r>
          </a:p>
        </p:txBody>
      </p:sp>
      <p:sp>
        <p:nvSpPr>
          <p:cNvPr id="4" name="Slide Number Placeholder 3"/>
          <p:cNvSpPr>
            <a:spLocks noGrp="1"/>
          </p:cNvSpPr>
          <p:nvPr>
            <p:ph type="sldNum" sz="quarter" idx="10"/>
          </p:nvPr>
        </p:nvSpPr>
        <p:spPr/>
        <p:txBody>
          <a:bodyPr/>
          <a:lstStyle/>
          <a:p>
            <a:fld id="{74D91248-C242-42B9-9F8A-E34967A388CC}"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Having</a:t>
            </a:r>
            <a:r>
              <a:rPr lang="en-US" baseline="0" dirty="0"/>
              <a:t> your character think about their stuff and never do anything…you must have conflict.  having everything happen TO your character (can be done– but be careful, like Hitchhiker’s Guide to the Galaxy) … looking into a mirror to describe them…starting with your story waking up.</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Get your</a:t>
            </a:r>
            <a:r>
              <a:rPr lang="en-US" baseline="0" dirty="0"/>
              <a:t> 10,000 hours in.  Stephen King had a STAKE, not even a nail, that he put all his rejections on.</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to sell or publish a piece of writing, you have to have an idea first. THEY</a:t>
            </a:r>
            <a:r>
              <a:rPr lang="en-US" baseline="0" dirty="0"/>
              <a:t> ARE ALL AROUND YOU.  Colony Collapse Disorder.</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 husband</a:t>
            </a:r>
            <a:r>
              <a:rPr lang="en-US" baseline="0" dirty="0"/>
              <a:t> gets his ideas when he is underwater…swimming zones him out and his brain floats </a:t>
            </a:r>
            <a:r>
              <a:rPr lang="en-US" baseline="0" dirty="0" err="1"/>
              <a:t>arounds</a:t>
            </a:r>
            <a:r>
              <a:rPr lang="en-US" baseline="0" dirty="0"/>
              <a:t>…</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do an example…  Maleficent</a:t>
            </a:r>
            <a:r>
              <a:rPr lang="en-US" baseline="0" dirty="0"/>
              <a:t> is a story like that– we see the villain in a compassionate way. Same thing with Wicked.  Set a tale in a different culture and time… There’s a book called 20 Plots because, really, the heart of many stories are similar.  Lion King and Hamlet, for example, are much the same story. But they are also unique. </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if a girl had to</a:t>
            </a:r>
            <a:r>
              <a:rPr lang="en-US" baseline="0" dirty="0"/>
              <a:t> take care of fairies and they all died? What if a girl loved mermaids more than anything and they didn’t trust her?</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contemporary YA </a:t>
            </a:r>
            <a:r>
              <a:rPr lang="en-US" baseline="0" dirty="0"/>
              <a:t>books are based on real-life experiences.  Make sure it’s FICTION, though– don’t get sued.</a:t>
            </a:r>
            <a:endParaRPr lang="en-US" dirty="0"/>
          </a:p>
        </p:txBody>
      </p:sp>
      <p:sp>
        <p:nvSpPr>
          <p:cNvPr id="4" name="Slide Number Placeholder 3"/>
          <p:cNvSpPr>
            <a:spLocks noGrp="1"/>
          </p:cNvSpPr>
          <p:nvPr>
            <p:ph type="sldNum" sz="quarter" idx="10"/>
          </p:nvPr>
        </p:nvSpPr>
        <p:spPr/>
        <p:txBody>
          <a:bodyPr/>
          <a:lstStyle/>
          <a:p>
            <a:fld id="{74D91248-C242-42B9-9F8A-E34967A388C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828800" cy="6856413"/>
            <a:chOff x="0" y="0"/>
            <a:chExt cx="1152" cy="4319"/>
          </a:xfrm>
        </p:grpSpPr>
        <p:sp>
          <p:nvSpPr>
            <p:cNvPr id="307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a:spcBef>
                  <a:spcPct val="50000"/>
                </a:spcBef>
              </a:pPr>
              <a:endParaRPr lang="en-US" sz="2400"/>
            </a:p>
          </p:txBody>
        </p:sp>
        <p:sp>
          <p:nvSpPr>
            <p:cNvPr id="307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a:spcBef>
                  <a:spcPct val="50000"/>
                </a:spcBef>
              </a:pPr>
              <a:endParaRPr lang="en-US" sz="2400"/>
            </a:p>
          </p:txBody>
        </p:sp>
        <p:pic>
          <p:nvPicPr>
            <p:cNvPr id="3077"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a:effectLst/>
          </p:spPr>
        </p:pic>
      </p:grpSp>
      <p:sp>
        <p:nvSpPr>
          <p:cNvPr id="3078" name="Rectangle 6"/>
          <p:cNvSpPr>
            <a:spLocks noGrp="1" noChangeArrowheads="1"/>
          </p:cNvSpPr>
          <p:nvPr>
            <p:ph type="ctrTitle" sz="quarter"/>
          </p:nvPr>
        </p:nvSpPr>
        <p:spPr>
          <a:xfrm>
            <a:off x="1981200" y="1828800"/>
            <a:ext cx="7085013" cy="1981200"/>
          </a:xfrm>
        </p:spPr>
        <p:txBody>
          <a:bodyPr/>
          <a:lstStyle>
            <a:lvl1pPr>
              <a:defRPr/>
            </a:lvl1pPr>
          </a:lstStyle>
          <a:p>
            <a:r>
              <a:rPr lang="en-US"/>
              <a:t>Click to edit Master title style</a:t>
            </a:r>
          </a:p>
        </p:txBody>
      </p:sp>
      <p:sp>
        <p:nvSpPr>
          <p:cNvPr id="3079" name="Rectangle 7"/>
          <p:cNvSpPr>
            <a:spLocks noGrp="1" noChangeArrowheads="1"/>
          </p:cNvSpPr>
          <p:nvPr>
            <p:ph type="subTitle" sz="quarter" idx="1"/>
          </p:nvPr>
        </p:nvSpPr>
        <p:spPr>
          <a:xfrm>
            <a:off x="1981200" y="4038600"/>
            <a:ext cx="6400800" cy="1752600"/>
          </a:xfrm>
        </p:spPr>
        <p:txBody>
          <a:bodyPr/>
          <a:lstStyle>
            <a:lvl1pPr marL="0" indent="0" algn="ctr">
              <a:buFontTx/>
              <a:buNone/>
              <a:defRPr/>
            </a:lvl1pPr>
          </a:lstStyle>
          <a:p>
            <a:r>
              <a:rPr lang="en-US"/>
              <a:t>Click to edit Master subtitle style</a:t>
            </a:r>
          </a:p>
        </p:txBody>
      </p:sp>
      <p:sp>
        <p:nvSpPr>
          <p:cNvPr id="3080" name="Rectangle 8"/>
          <p:cNvSpPr>
            <a:spLocks noGrp="1" noChangeArrowheads="1"/>
          </p:cNvSpPr>
          <p:nvPr>
            <p:ph type="dt" sz="quarter" idx="2"/>
          </p:nvPr>
        </p:nvSpPr>
        <p:spPr/>
        <p:txBody>
          <a:bodyPr/>
          <a:lstStyle>
            <a:lvl1pPr>
              <a:defRPr>
                <a:solidFill>
                  <a:srgbClr val="EAEAEA"/>
                </a:solidFill>
              </a:defRPr>
            </a:lvl1pPr>
          </a:lstStyle>
          <a:p>
            <a:endParaRPr lang="en-US"/>
          </a:p>
        </p:txBody>
      </p:sp>
      <p:sp>
        <p:nvSpPr>
          <p:cNvPr id="3081" name="Rectangle 9"/>
          <p:cNvSpPr>
            <a:spLocks noGrp="1" noChangeArrowheads="1"/>
          </p:cNvSpPr>
          <p:nvPr>
            <p:ph type="ftr" sz="quarter" idx="3"/>
          </p:nvPr>
        </p:nvSpPr>
        <p:spPr/>
        <p:txBody>
          <a:bodyPr/>
          <a:lstStyle>
            <a:lvl1pPr>
              <a:defRPr>
                <a:solidFill>
                  <a:srgbClr val="EAEAEA"/>
                </a:solidFill>
              </a:defRPr>
            </a:lvl1pPr>
          </a:lstStyle>
          <a:p>
            <a:endParaRPr lang="en-US"/>
          </a:p>
        </p:txBody>
      </p:sp>
      <p:sp>
        <p:nvSpPr>
          <p:cNvPr id="3082" name="Rectangle 10"/>
          <p:cNvSpPr>
            <a:spLocks noGrp="1" noChangeArrowheads="1"/>
          </p:cNvSpPr>
          <p:nvPr>
            <p:ph type="sldNum" sz="quarter" idx="4"/>
          </p:nvPr>
        </p:nvSpPr>
        <p:spPr/>
        <p:txBody>
          <a:bodyPr/>
          <a:lstStyle>
            <a:lvl1pPr>
              <a:defRPr>
                <a:solidFill>
                  <a:srgbClr val="EAEAEA"/>
                </a:solidFill>
              </a:defRPr>
            </a:lvl1pPr>
          </a:lstStyle>
          <a:p>
            <a:fld id="{FB134BE8-ABD6-47DE-BF4D-FB4E8C962AE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2596F0-BC4B-4C6A-B5BE-CF8722035CF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3810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10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741620-F8AD-4CCC-B73A-D6BCED6292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D988A5-CF9F-453A-904E-110A7F6476F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E70605-C9DD-4FD3-A628-FBC64CFFED1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08BE3B-57DF-4CC6-A97E-93F46A5F43C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89321C-BEEF-4C6E-ACD0-044E8F0AB6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0EBBBE7-81D2-4670-B4EB-441DF5F4517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1BB722-3725-4537-B34F-C9BBD0A0268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29AF0E-3404-461B-9F6D-FB5A0EC48AD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53BE7F-78E3-4CD2-A99D-C6271AD191F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shape">
            <a:fillToRect l="14166" t="5554" r="835" b="77779"/>
          </a:path>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143000" cy="6856413"/>
            <a:chOff x="0" y="0"/>
            <a:chExt cx="720" cy="4319"/>
          </a:xfrm>
        </p:grpSpPr>
        <p:sp>
          <p:nvSpPr>
            <p:cNvPr id="2051"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a:spcBef>
                  <a:spcPct val="50000"/>
                </a:spcBef>
              </a:pPr>
              <a:endParaRPr lang="en-US" sz="2400"/>
            </a:p>
          </p:txBody>
        </p:sp>
        <p:sp>
          <p:nvSpPr>
            <p:cNvPr id="2052"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a:spcBef>
                  <a:spcPct val="50000"/>
                </a:spcBef>
              </a:pPr>
              <a:endParaRPr lang="en-US" sz="2400"/>
            </a:p>
          </p:txBody>
        </p:sp>
        <p:pic>
          <p:nvPicPr>
            <p:cNvPr id="2053" name="Picture 5"/>
            <p:cNvPicPr>
              <a:picLocks noChangeArrowheads="1"/>
            </p:cNvPicPr>
            <p:nvPr/>
          </p:nvPicPr>
          <p:blipFill>
            <a:blip r:embed="rId13" cstate="print"/>
            <a:srcRect/>
            <a:stretch>
              <a:fillRect/>
            </a:stretch>
          </p:blipFill>
          <p:spPr bwMode="auto">
            <a:xfrm>
              <a:off x="0" y="312"/>
              <a:ext cx="720" cy="1872"/>
            </a:xfrm>
            <a:prstGeom prst="rect">
              <a:avLst/>
            </a:prstGeom>
            <a:noFill/>
            <a:ln w="9525">
              <a:noFill/>
              <a:miter lim="800000"/>
              <a:headEnd/>
              <a:tailEnd/>
            </a:ln>
            <a:effectLst/>
          </p:spPr>
        </p:pic>
      </p:grpSp>
      <p:sp>
        <p:nvSpPr>
          <p:cNvPr id="2054" name="Rectangle 6"/>
          <p:cNvSpPr>
            <a:spLocks noGrp="1" noChangeArrowheads="1"/>
          </p:cNvSpPr>
          <p:nvPr>
            <p:ph type="title"/>
          </p:nvPr>
        </p:nvSpPr>
        <p:spPr bwMode="auto">
          <a:xfrm>
            <a:off x="1295400" y="3810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5" name="Rectangle 7"/>
          <p:cNvSpPr>
            <a:spLocks noGrp="1" noChangeArrowheads="1"/>
          </p:cNvSpPr>
          <p:nvPr>
            <p:ph type="body" idx="1"/>
          </p:nvPr>
        </p:nvSpPr>
        <p:spPr bwMode="auto">
          <a:xfrm>
            <a:off x="1295400" y="1905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205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205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0294775C-9348-4B6E-8B86-C755163E757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3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hyperlink" Target="http://www.amybearce.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Unlocking Your Story</a:t>
            </a:r>
          </a:p>
        </p:txBody>
      </p:sp>
      <p:sp>
        <p:nvSpPr>
          <p:cNvPr id="3" name="Subtitle 2"/>
          <p:cNvSpPr>
            <a:spLocks noGrp="1"/>
          </p:cNvSpPr>
          <p:nvPr>
            <p:ph type="subTitle" sz="quarter" idx="1"/>
          </p:nvPr>
        </p:nvSpPr>
        <p:spPr/>
        <p:txBody>
          <a:bodyPr/>
          <a:lstStyle/>
          <a:p>
            <a:r>
              <a:rPr lang="en-US" dirty="0"/>
              <a:t>By Amy Bearce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Discovering Ideas</a:t>
            </a:r>
          </a:p>
        </p:txBody>
      </p:sp>
      <p:sp>
        <p:nvSpPr>
          <p:cNvPr id="3" name="Content Placeholder 2"/>
          <p:cNvSpPr>
            <a:spLocks noGrp="1"/>
          </p:cNvSpPr>
          <p:nvPr>
            <p:ph idx="1"/>
          </p:nvPr>
        </p:nvSpPr>
        <p:spPr/>
        <p:txBody>
          <a:bodyPr/>
          <a:lstStyle/>
          <a:p>
            <a:r>
              <a:rPr lang="en-US" dirty="0">
                <a:solidFill>
                  <a:srgbClr val="FFC000"/>
                </a:solidFill>
              </a:rPr>
              <a:t>Boost your creativity– journaling, doodling, walking, mowing the lawn</a:t>
            </a:r>
          </a:p>
          <a:p>
            <a:r>
              <a:rPr lang="en-US" dirty="0"/>
              <a:t>Take a traditional tale and turn it on its head or change its location and timing.</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Discovering Ideas</a:t>
            </a:r>
          </a:p>
        </p:txBody>
      </p:sp>
      <p:sp>
        <p:nvSpPr>
          <p:cNvPr id="3" name="Content Placeholder 2"/>
          <p:cNvSpPr>
            <a:spLocks noGrp="1"/>
          </p:cNvSpPr>
          <p:nvPr>
            <p:ph idx="1"/>
          </p:nvPr>
        </p:nvSpPr>
        <p:spPr/>
        <p:txBody>
          <a:bodyPr/>
          <a:lstStyle/>
          <a:p>
            <a:r>
              <a:rPr lang="en-US" dirty="0">
                <a:solidFill>
                  <a:srgbClr val="FFC000"/>
                </a:solidFill>
              </a:rPr>
              <a:t>Boost your creativity– journaling, doodling, walking, mowing the lawn</a:t>
            </a:r>
          </a:p>
          <a:p>
            <a:r>
              <a:rPr lang="en-US" dirty="0">
                <a:solidFill>
                  <a:srgbClr val="FFC000"/>
                </a:solidFill>
              </a:rPr>
              <a:t>Take a traditional tale and turn it on its head</a:t>
            </a:r>
          </a:p>
          <a:p>
            <a:r>
              <a:rPr lang="en-US" dirty="0"/>
              <a:t>Ask “What if?”</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Discovering Ideas</a:t>
            </a:r>
          </a:p>
        </p:txBody>
      </p:sp>
      <p:sp>
        <p:nvSpPr>
          <p:cNvPr id="3" name="Content Placeholder 2"/>
          <p:cNvSpPr>
            <a:spLocks noGrp="1"/>
          </p:cNvSpPr>
          <p:nvPr>
            <p:ph idx="1"/>
          </p:nvPr>
        </p:nvSpPr>
        <p:spPr/>
        <p:txBody>
          <a:bodyPr/>
          <a:lstStyle/>
          <a:p>
            <a:r>
              <a:rPr lang="en-US" dirty="0">
                <a:solidFill>
                  <a:srgbClr val="FFC000"/>
                </a:solidFill>
              </a:rPr>
              <a:t>Boost your creativity– journaling, doodling, walking, mowing the lawn</a:t>
            </a:r>
          </a:p>
          <a:p>
            <a:r>
              <a:rPr lang="en-US" dirty="0">
                <a:solidFill>
                  <a:srgbClr val="FFC000"/>
                </a:solidFill>
              </a:rPr>
              <a:t>Take a traditional tale and turn it on its head</a:t>
            </a:r>
          </a:p>
          <a:p>
            <a:r>
              <a:rPr lang="en-US" dirty="0">
                <a:solidFill>
                  <a:srgbClr val="FFC000"/>
                </a:solidFill>
              </a:rPr>
              <a:t>Ask “What if?”</a:t>
            </a:r>
          </a:p>
          <a:p>
            <a:r>
              <a:rPr lang="en-US" dirty="0"/>
              <a:t>Think back to your most vivid memories and consider ways to expand them.</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Discovering Ideas</a:t>
            </a:r>
          </a:p>
        </p:txBody>
      </p:sp>
      <p:sp>
        <p:nvSpPr>
          <p:cNvPr id="3" name="Content Placeholder 2"/>
          <p:cNvSpPr>
            <a:spLocks noGrp="1"/>
          </p:cNvSpPr>
          <p:nvPr>
            <p:ph idx="1"/>
          </p:nvPr>
        </p:nvSpPr>
        <p:spPr/>
        <p:txBody>
          <a:bodyPr/>
          <a:lstStyle/>
          <a:p>
            <a:r>
              <a:rPr lang="en-US" dirty="0">
                <a:solidFill>
                  <a:srgbClr val="FFC000"/>
                </a:solidFill>
              </a:rPr>
              <a:t>Boost your creativity– journaling, doodling, walking, mowing the lawn</a:t>
            </a:r>
          </a:p>
          <a:p>
            <a:r>
              <a:rPr lang="en-US" dirty="0">
                <a:solidFill>
                  <a:srgbClr val="FFC000"/>
                </a:solidFill>
              </a:rPr>
              <a:t>Take a traditional tale and turn it on its head</a:t>
            </a:r>
          </a:p>
          <a:p>
            <a:r>
              <a:rPr lang="en-US" dirty="0">
                <a:solidFill>
                  <a:srgbClr val="FFC000"/>
                </a:solidFill>
              </a:rPr>
              <a:t>Ask “What if?”</a:t>
            </a:r>
          </a:p>
          <a:p>
            <a:r>
              <a:rPr lang="en-US" dirty="0">
                <a:solidFill>
                  <a:srgbClr val="FFC000"/>
                </a:solidFill>
              </a:rPr>
              <a:t>Think back to your most vivid memories and consider ways to expand them.</a:t>
            </a:r>
          </a:p>
          <a:p>
            <a:r>
              <a:rPr lang="en-US" dirty="0"/>
              <a:t>Keep a list of ideas, even if you think you’ll remember them.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Blank Page</a:t>
            </a:r>
          </a:p>
        </p:txBody>
      </p:sp>
      <p:pic>
        <p:nvPicPr>
          <p:cNvPr id="4" name="Content Placeholder 3" descr="charcoal-drawing-1558887_1920.jpg"/>
          <p:cNvPicPr>
            <a:picLocks noGrp="1" noChangeAspect="1"/>
          </p:cNvPicPr>
          <p:nvPr>
            <p:ph idx="1"/>
          </p:nvPr>
        </p:nvPicPr>
        <p:blipFill>
          <a:blip r:embed="rId3" cstate="print"/>
          <a:stretch>
            <a:fillRect/>
          </a:stretch>
        </p:blipFill>
        <p:spPr>
          <a:xfrm>
            <a:off x="2255520" y="2011680"/>
            <a:ext cx="5852160" cy="390144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Blank Page</a:t>
            </a:r>
          </a:p>
        </p:txBody>
      </p:sp>
      <p:sp>
        <p:nvSpPr>
          <p:cNvPr id="3" name="Content Placeholder 2"/>
          <p:cNvSpPr>
            <a:spLocks noGrp="1"/>
          </p:cNvSpPr>
          <p:nvPr>
            <p:ph idx="1"/>
          </p:nvPr>
        </p:nvSpPr>
        <p:spPr/>
        <p:txBody>
          <a:bodyPr/>
          <a:lstStyle/>
          <a:p>
            <a:r>
              <a:rPr lang="en-US" dirty="0"/>
              <a:t>Take your idea and write down thoughts about it.  Give yourself permission to just ramble. Keep all of these notes.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Blank Page</a:t>
            </a:r>
          </a:p>
        </p:txBody>
      </p:sp>
      <p:sp>
        <p:nvSpPr>
          <p:cNvPr id="3" name="Content Placeholder 2"/>
          <p:cNvSpPr>
            <a:spLocks noGrp="1"/>
          </p:cNvSpPr>
          <p:nvPr>
            <p:ph idx="1"/>
          </p:nvPr>
        </p:nvSpPr>
        <p:spPr/>
        <p:txBody>
          <a:bodyPr/>
          <a:lstStyle/>
          <a:p>
            <a:pPr>
              <a:buNone/>
            </a:pPr>
            <a:r>
              <a:rPr lang="en-US" dirty="0"/>
              <a:t>My summary</a:t>
            </a:r>
          </a:p>
          <a:p>
            <a:pPr>
              <a:buNone/>
            </a:pPr>
            <a:r>
              <a:rPr lang="en-US" dirty="0"/>
              <a:t>    and notes</a:t>
            </a:r>
          </a:p>
          <a:p>
            <a:pPr>
              <a:buNone/>
            </a:pPr>
            <a:endParaRPr lang="en-US" dirty="0"/>
          </a:p>
          <a:p>
            <a:pPr>
              <a:buNone/>
            </a:pPr>
            <a:r>
              <a:rPr lang="en-US" dirty="0"/>
              <a:t>For a short story, </a:t>
            </a:r>
          </a:p>
          <a:p>
            <a:pPr>
              <a:buNone/>
            </a:pPr>
            <a:r>
              <a:rPr lang="en-US" dirty="0"/>
              <a:t>I start with a one</a:t>
            </a:r>
          </a:p>
          <a:p>
            <a:pPr>
              <a:buNone/>
            </a:pPr>
            <a:r>
              <a:rPr lang="en-US" dirty="0"/>
              <a:t>paragraph “pitch.” </a:t>
            </a:r>
          </a:p>
        </p:txBody>
      </p:sp>
      <p:pic>
        <p:nvPicPr>
          <p:cNvPr id="5" name="Picture 4" descr="Better Fairy Keepe rnotes image.JPG"/>
          <p:cNvPicPr>
            <a:picLocks noChangeAspect="1"/>
          </p:cNvPicPr>
          <p:nvPr/>
        </p:nvPicPr>
        <p:blipFill>
          <a:blip r:embed="rId3" cstate="print"/>
          <a:stretch>
            <a:fillRect/>
          </a:stretch>
        </p:blipFill>
        <p:spPr>
          <a:xfrm rot="5400000">
            <a:off x="3974159" y="2121841"/>
            <a:ext cx="4724400" cy="35287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Blank Page</a:t>
            </a:r>
          </a:p>
        </p:txBody>
      </p:sp>
      <p:sp>
        <p:nvSpPr>
          <p:cNvPr id="3" name="Content Placeholder 2"/>
          <p:cNvSpPr>
            <a:spLocks noGrp="1"/>
          </p:cNvSpPr>
          <p:nvPr>
            <p:ph idx="1"/>
          </p:nvPr>
        </p:nvSpPr>
        <p:spPr/>
        <p:txBody>
          <a:bodyPr/>
          <a:lstStyle/>
          <a:p>
            <a:r>
              <a:rPr lang="en-US" dirty="0">
                <a:solidFill>
                  <a:srgbClr val="FFC000"/>
                </a:solidFill>
              </a:rPr>
              <a:t>Take your idea and write down thoughts about it.  Give yourself permission to just ramble. Keep all of these notes.</a:t>
            </a:r>
          </a:p>
          <a:p>
            <a:r>
              <a:rPr lang="en-US" dirty="0"/>
              <a:t>Some plan out their story.  Some just start writing. Any combination works for 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Blank Page</a:t>
            </a:r>
          </a:p>
        </p:txBody>
      </p:sp>
      <p:sp>
        <p:nvSpPr>
          <p:cNvPr id="3" name="Content Placeholder 2"/>
          <p:cNvSpPr>
            <a:spLocks noGrp="1"/>
          </p:cNvSpPr>
          <p:nvPr>
            <p:ph idx="1"/>
          </p:nvPr>
        </p:nvSpPr>
        <p:spPr/>
        <p:txBody>
          <a:bodyPr/>
          <a:lstStyle/>
          <a:p>
            <a:r>
              <a:rPr lang="en-US" dirty="0"/>
              <a:t>Ideas for planning: </a:t>
            </a:r>
          </a:p>
        </p:txBody>
      </p:sp>
      <p:pic>
        <p:nvPicPr>
          <p:cNvPr id="4" name="Picture 3" descr="Early Feb 2011 FK story board.JPG"/>
          <p:cNvPicPr>
            <a:picLocks noChangeAspect="1"/>
          </p:cNvPicPr>
          <p:nvPr/>
        </p:nvPicPr>
        <p:blipFill>
          <a:blip r:embed="rId3" cstate="print"/>
          <a:stretch>
            <a:fillRect/>
          </a:stretch>
        </p:blipFill>
        <p:spPr>
          <a:xfrm>
            <a:off x="1752600" y="1371600"/>
            <a:ext cx="6781800" cy="50863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Blank Page</a:t>
            </a:r>
          </a:p>
        </p:txBody>
      </p:sp>
      <p:sp>
        <p:nvSpPr>
          <p:cNvPr id="3" name="Content Placeholder 2"/>
          <p:cNvSpPr>
            <a:spLocks noGrp="1"/>
          </p:cNvSpPr>
          <p:nvPr>
            <p:ph idx="1"/>
          </p:nvPr>
        </p:nvSpPr>
        <p:spPr/>
        <p:txBody>
          <a:bodyPr/>
          <a:lstStyle/>
          <a:p>
            <a:r>
              <a:rPr lang="en-US" dirty="0">
                <a:solidFill>
                  <a:srgbClr val="FFC000"/>
                </a:solidFill>
              </a:rPr>
              <a:t>Take your idea and write down thoughts about it.  Give yourself permission to just ramble. Keep all of these notes.</a:t>
            </a:r>
          </a:p>
          <a:p>
            <a:r>
              <a:rPr lang="en-US" dirty="0">
                <a:solidFill>
                  <a:srgbClr val="FFC000"/>
                </a:solidFill>
              </a:rPr>
              <a:t>Some plan out their story.  Some just start writing. Any combination works for me.</a:t>
            </a:r>
          </a:p>
          <a:p>
            <a:r>
              <a:rPr lang="en-US" dirty="0"/>
              <a:t>Character sheets, character interviews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Amy</a:t>
            </a:r>
          </a:p>
        </p:txBody>
      </p:sp>
      <p:pic>
        <p:nvPicPr>
          <p:cNvPr id="6" name="Content Placeholder 5" descr="Amy in 6th or 7th.jpg"/>
          <p:cNvPicPr>
            <a:picLocks noGrp="1" noChangeAspect="1"/>
          </p:cNvPicPr>
          <p:nvPr>
            <p:ph idx="1"/>
          </p:nvPr>
        </p:nvPicPr>
        <p:blipFill>
          <a:blip r:embed="rId3" cstate="print"/>
          <a:stretch>
            <a:fillRect/>
          </a:stretch>
        </p:blipFill>
        <p:spPr>
          <a:xfrm>
            <a:off x="4876800" y="1447800"/>
            <a:ext cx="3505200" cy="2588053"/>
          </a:xfrm>
          <a:prstGeom prst="rect">
            <a:avLst/>
          </a:prstGeom>
          <a:ln w="19050">
            <a:solidFill>
              <a:schemeClr val="tx1">
                <a:lumMod val="95000"/>
                <a:lumOff val="5000"/>
              </a:schemeClr>
            </a:solidFill>
          </a:ln>
        </p:spPr>
      </p:pic>
      <p:sp>
        <p:nvSpPr>
          <p:cNvPr id="8" name="TextBox 7"/>
          <p:cNvSpPr txBox="1"/>
          <p:nvPr/>
        </p:nvSpPr>
        <p:spPr>
          <a:xfrm>
            <a:off x="1371600" y="984584"/>
            <a:ext cx="2667000" cy="5632311"/>
          </a:xfrm>
          <a:prstGeom prst="rect">
            <a:avLst/>
          </a:prstGeom>
          <a:noFill/>
        </p:spPr>
        <p:txBody>
          <a:bodyPr wrap="square" rtlCol="0">
            <a:spAutoFit/>
          </a:bodyPr>
          <a:lstStyle/>
          <a:p>
            <a:r>
              <a:rPr lang="en-US" sz="2000" dirty="0"/>
              <a:t>I’m a military kid, a mom of two girls and a wife, and a former teacher.</a:t>
            </a:r>
          </a:p>
          <a:p>
            <a:endParaRPr lang="en-US" sz="2000" dirty="0"/>
          </a:p>
          <a:p>
            <a:r>
              <a:rPr lang="en-US" sz="2000" dirty="0"/>
              <a:t>I have three books out (originally with Curiosity Quills Press, now with Snowy Wings) and one with CBAY Books.</a:t>
            </a:r>
          </a:p>
          <a:p>
            <a:endParaRPr lang="en-US" sz="2000" dirty="0"/>
          </a:p>
          <a:p>
            <a:r>
              <a:rPr lang="en-US" sz="2000" dirty="0"/>
              <a:t>I’ve wanted to be a writer since I was in 5</a:t>
            </a:r>
            <a:r>
              <a:rPr lang="en-US" sz="2000" baseline="30000" dirty="0"/>
              <a:t>th</a:t>
            </a:r>
            <a:r>
              <a:rPr lang="en-US" sz="2000" dirty="0"/>
              <a:t> grade, but lost my way. I wish someone had told me to stick with it. So that’s why I’m here.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495800"/>
            <a:ext cx="2209800" cy="19214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Blank Page</a:t>
            </a:r>
          </a:p>
        </p:txBody>
      </p:sp>
      <p:sp>
        <p:nvSpPr>
          <p:cNvPr id="3" name="Content Placeholder 2"/>
          <p:cNvSpPr>
            <a:spLocks noGrp="1"/>
          </p:cNvSpPr>
          <p:nvPr>
            <p:ph idx="1"/>
          </p:nvPr>
        </p:nvSpPr>
        <p:spPr>
          <a:xfrm>
            <a:off x="1295400" y="1295400"/>
            <a:ext cx="7772400" cy="4724400"/>
          </a:xfrm>
        </p:spPr>
        <p:txBody>
          <a:bodyPr/>
          <a:lstStyle/>
          <a:p>
            <a:pPr>
              <a:buNone/>
            </a:pPr>
            <a:r>
              <a:rPr lang="en-US" dirty="0"/>
              <a:t>       Character sheets, character interviews</a:t>
            </a:r>
          </a:p>
        </p:txBody>
      </p:sp>
      <p:pic>
        <p:nvPicPr>
          <p:cNvPr id="5" name="Picture 4" descr="character sheet for powerpoint.PNG"/>
          <p:cNvPicPr>
            <a:picLocks noChangeAspect="1"/>
          </p:cNvPicPr>
          <p:nvPr/>
        </p:nvPicPr>
        <p:blipFill>
          <a:blip r:embed="rId3" cstate="print"/>
          <a:stretch>
            <a:fillRect/>
          </a:stretch>
        </p:blipFill>
        <p:spPr>
          <a:xfrm>
            <a:off x="2819400" y="1905000"/>
            <a:ext cx="4724400" cy="47492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Blank Page</a:t>
            </a:r>
          </a:p>
        </p:txBody>
      </p:sp>
      <p:sp>
        <p:nvSpPr>
          <p:cNvPr id="3" name="Content Placeholder 2"/>
          <p:cNvSpPr>
            <a:spLocks noGrp="1"/>
          </p:cNvSpPr>
          <p:nvPr>
            <p:ph idx="1"/>
          </p:nvPr>
        </p:nvSpPr>
        <p:spPr/>
        <p:txBody>
          <a:bodyPr/>
          <a:lstStyle/>
          <a:p>
            <a:r>
              <a:rPr lang="en-US" dirty="0">
                <a:solidFill>
                  <a:srgbClr val="FFC000"/>
                </a:solidFill>
              </a:rPr>
              <a:t>Take your idea and write down thoughts about it.  Give yourself permission to just ramble. Keep all of these notes.</a:t>
            </a:r>
          </a:p>
          <a:p>
            <a:r>
              <a:rPr lang="en-US" dirty="0">
                <a:solidFill>
                  <a:srgbClr val="FFC000"/>
                </a:solidFill>
              </a:rPr>
              <a:t>Some plan out their story.  Some just start writing. Any combination works for me.</a:t>
            </a:r>
          </a:p>
          <a:p>
            <a:r>
              <a:rPr lang="en-US" dirty="0">
                <a:solidFill>
                  <a:srgbClr val="FFC000"/>
                </a:solidFill>
              </a:rPr>
              <a:t>Character sheets, character interviews</a:t>
            </a:r>
          </a:p>
          <a:p>
            <a:r>
              <a:rPr lang="en-US" dirty="0"/>
              <a:t>Try telling a friend about it like you’re describing a movie.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at the Right Place</a:t>
            </a:r>
          </a:p>
        </p:txBody>
      </p:sp>
      <p:pic>
        <p:nvPicPr>
          <p:cNvPr id="4" name="Content Placeholder 3" descr="sunset-958145_1920 pixabay by incygneia.jpg"/>
          <p:cNvPicPr>
            <a:picLocks noGrp="1" noChangeAspect="1"/>
          </p:cNvPicPr>
          <p:nvPr>
            <p:ph idx="1"/>
          </p:nvPr>
        </p:nvPicPr>
        <p:blipFill>
          <a:blip r:embed="rId3" cstate="print"/>
          <a:stretch>
            <a:fillRect/>
          </a:stretch>
        </p:blipFill>
        <p:spPr>
          <a:xfrm flipH="1">
            <a:off x="2438400" y="1905000"/>
            <a:ext cx="5486400" cy="41148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at the Right Place</a:t>
            </a:r>
          </a:p>
        </p:txBody>
      </p:sp>
      <p:sp>
        <p:nvSpPr>
          <p:cNvPr id="3" name="Content Placeholder 2"/>
          <p:cNvSpPr>
            <a:spLocks noGrp="1"/>
          </p:cNvSpPr>
          <p:nvPr>
            <p:ph idx="1"/>
          </p:nvPr>
        </p:nvSpPr>
        <p:spPr/>
        <p:txBody>
          <a:bodyPr/>
          <a:lstStyle/>
          <a:p>
            <a:r>
              <a:rPr lang="en-US" dirty="0"/>
              <a:t>Opening scene and initiating event </a:t>
            </a:r>
          </a:p>
          <a:p>
            <a:pPr>
              <a:buNone/>
            </a:pPr>
            <a:r>
              <a:rPr lang="en-US" dirty="0"/>
              <a:t>    (scene vs. summary)</a:t>
            </a:r>
          </a:p>
          <a:p>
            <a:endParaRPr lang="en-US" dirty="0"/>
          </a:p>
          <a:p>
            <a:r>
              <a:rPr lang="en-US" dirty="0"/>
              <a:t>Avoid “</a:t>
            </a:r>
            <a:r>
              <a:rPr lang="en-US" dirty="0" err="1"/>
              <a:t>backstory</a:t>
            </a:r>
            <a:r>
              <a:rPr lang="en-US" dirty="0"/>
              <a:t>.”</a:t>
            </a:r>
          </a:p>
          <a:p>
            <a:pPr>
              <a:buNone/>
            </a:pPr>
            <a:endParaRPr lang="en-US" dirty="0"/>
          </a:p>
          <a:p>
            <a:r>
              <a:rPr lang="en-US" dirty="0"/>
              <a:t>Let us care about your character before you put them in too dangerous of a place.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 KEY Information</a:t>
            </a:r>
          </a:p>
        </p:txBody>
      </p:sp>
      <p:pic>
        <p:nvPicPr>
          <p:cNvPr id="4" name="Content Placeholder 3" descr="puzzle-1415247_1920 Pixabay.jpg"/>
          <p:cNvPicPr>
            <a:picLocks noGrp="1" noChangeAspect="1"/>
          </p:cNvPicPr>
          <p:nvPr>
            <p:ph idx="1"/>
          </p:nvPr>
        </p:nvPicPr>
        <p:blipFill>
          <a:blip r:embed="rId3" cstate="print"/>
          <a:stretch>
            <a:fillRect/>
          </a:stretch>
        </p:blipFill>
        <p:spPr>
          <a:xfrm>
            <a:off x="2255520" y="2164080"/>
            <a:ext cx="5852160" cy="359664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 KEY Information</a:t>
            </a:r>
          </a:p>
        </p:txBody>
      </p:sp>
      <p:sp>
        <p:nvSpPr>
          <p:cNvPr id="3" name="Content Placeholder 2"/>
          <p:cNvSpPr>
            <a:spLocks noGrp="1"/>
          </p:cNvSpPr>
          <p:nvPr>
            <p:ph idx="1"/>
          </p:nvPr>
        </p:nvSpPr>
        <p:spPr/>
        <p:txBody>
          <a:bodyPr/>
          <a:lstStyle/>
          <a:p>
            <a:r>
              <a:rPr lang="en-US" dirty="0"/>
              <a:t>Character</a:t>
            </a:r>
          </a:p>
          <a:p>
            <a:r>
              <a:rPr lang="en-US" dirty="0"/>
              <a:t>Setting</a:t>
            </a:r>
          </a:p>
          <a:p>
            <a:r>
              <a:rPr lang="en-US" dirty="0"/>
              <a:t>Tone/Mood</a:t>
            </a:r>
          </a:p>
          <a:p>
            <a:r>
              <a:rPr lang="en-US" dirty="0"/>
              <a:t>Problem (hint)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 KEY Information</a:t>
            </a:r>
          </a:p>
        </p:txBody>
      </p:sp>
      <p:sp>
        <p:nvSpPr>
          <p:cNvPr id="3" name="Content Placeholder 2"/>
          <p:cNvSpPr>
            <a:spLocks noGrp="1"/>
          </p:cNvSpPr>
          <p:nvPr>
            <p:ph idx="1"/>
          </p:nvPr>
        </p:nvSpPr>
        <p:spPr/>
        <p:txBody>
          <a:bodyPr/>
          <a:lstStyle/>
          <a:p>
            <a:r>
              <a:rPr lang="en-US" dirty="0"/>
              <a:t>If we are confused on the first page, we may never finish your story. Let us see through your character’s eyes.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Good Writing</a:t>
            </a:r>
          </a:p>
        </p:txBody>
      </p:sp>
      <p:pic>
        <p:nvPicPr>
          <p:cNvPr id="4" name="Content Placeholder 3" descr="puzzle-1506191_1920 Pixabay.jpg"/>
          <p:cNvPicPr>
            <a:picLocks noGrp="1" noChangeAspect="1"/>
          </p:cNvPicPr>
          <p:nvPr>
            <p:ph idx="1"/>
          </p:nvPr>
        </p:nvPicPr>
        <p:blipFill>
          <a:blip r:embed="rId3" cstate="print"/>
          <a:stretch>
            <a:fillRect/>
          </a:stretch>
        </p:blipFill>
        <p:spPr>
          <a:xfrm>
            <a:off x="2440303" y="1905000"/>
            <a:ext cx="5482593" cy="4114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Good Writing</a:t>
            </a:r>
          </a:p>
        </p:txBody>
      </p:sp>
      <p:sp>
        <p:nvSpPr>
          <p:cNvPr id="3" name="Content Placeholder 2"/>
          <p:cNvSpPr>
            <a:spLocks noGrp="1"/>
          </p:cNvSpPr>
          <p:nvPr>
            <p:ph idx="1"/>
          </p:nvPr>
        </p:nvSpPr>
        <p:spPr/>
        <p:txBody>
          <a:bodyPr/>
          <a:lstStyle/>
          <a:p>
            <a:pPr>
              <a:buNone/>
            </a:pPr>
            <a:r>
              <a:rPr lang="en-US" dirty="0"/>
              <a:t>All drafts need revision.  Don’t despair—expect that yours will, too!</a:t>
            </a:r>
          </a:p>
          <a:p>
            <a:pPr>
              <a:buNone/>
            </a:pPr>
            <a:endParaRPr lang="en-US" dirty="0"/>
          </a:p>
          <a:p>
            <a:pPr>
              <a:buNone/>
            </a:pPr>
            <a:r>
              <a:rPr lang="en-US" dirty="0"/>
              <a:t>Focus on:</a:t>
            </a:r>
          </a:p>
          <a:p>
            <a:r>
              <a:rPr lang="en-US" dirty="0"/>
              <a:t>Using sensory descriptions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Good Writing</a:t>
            </a:r>
          </a:p>
        </p:txBody>
      </p:sp>
      <p:sp>
        <p:nvSpPr>
          <p:cNvPr id="3" name="Content Placeholder 2"/>
          <p:cNvSpPr>
            <a:spLocks noGrp="1"/>
          </p:cNvSpPr>
          <p:nvPr>
            <p:ph idx="1"/>
          </p:nvPr>
        </p:nvSpPr>
        <p:spPr>
          <a:xfrm>
            <a:off x="1295400" y="1447800"/>
            <a:ext cx="7772400" cy="4876800"/>
          </a:xfrm>
        </p:spPr>
        <p:txBody>
          <a:bodyPr/>
          <a:lstStyle/>
          <a:p>
            <a:r>
              <a:rPr lang="en-US" b="1" dirty="0"/>
              <a:t>Using sensory descriptions</a:t>
            </a:r>
          </a:p>
          <a:p>
            <a:pPr algn="ctr">
              <a:buNone/>
            </a:pPr>
            <a:r>
              <a:rPr lang="en-US" sz="2800" dirty="0"/>
              <a:t>“The pie was delicious.”</a:t>
            </a:r>
          </a:p>
          <a:p>
            <a:pPr algn="ctr">
              <a:buNone/>
            </a:pPr>
            <a:r>
              <a:rPr lang="en-US" sz="2800" dirty="0"/>
              <a:t>Vs. </a:t>
            </a:r>
          </a:p>
          <a:p>
            <a:pPr algn="ctr">
              <a:buNone/>
            </a:pPr>
            <a:r>
              <a:rPr lang="en-US" sz="2800" dirty="0"/>
              <a:t>“I reached for a second slice of pie, savoring the sweet tang of late-summer raspberries.”</a:t>
            </a:r>
          </a:p>
          <a:p>
            <a:pPr algn="ctr">
              <a:buNone/>
            </a:pPr>
            <a:endParaRPr lang="en-US" sz="2800" dirty="0"/>
          </a:p>
          <a:p>
            <a:pPr algn="ctr">
              <a:buNone/>
            </a:pPr>
            <a:r>
              <a:rPr lang="en-US" sz="2800" dirty="0"/>
              <a:t>“She looked angry.” </a:t>
            </a:r>
          </a:p>
          <a:p>
            <a:pPr algn="ctr">
              <a:buNone/>
            </a:pPr>
            <a:r>
              <a:rPr lang="en-US" sz="2800" dirty="0"/>
              <a:t>vs. </a:t>
            </a:r>
          </a:p>
          <a:p>
            <a:pPr algn="ctr">
              <a:buNone/>
            </a:pPr>
            <a:r>
              <a:rPr lang="en-US" sz="2800" dirty="0"/>
              <a:t>“Her scowling face was redder than the stop sign she’d just sped right past.”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Writing Experience</a:t>
            </a:r>
          </a:p>
        </p:txBody>
      </p:sp>
      <p:sp>
        <p:nvSpPr>
          <p:cNvPr id="5" name="Content Placeholder 4"/>
          <p:cNvSpPr>
            <a:spLocks noGrp="1"/>
          </p:cNvSpPr>
          <p:nvPr>
            <p:ph idx="1"/>
          </p:nvPr>
        </p:nvSpPr>
        <p:spPr>
          <a:xfrm>
            <a:off x="1295400" y="1905000"/>
            <a:ext cx="7772400" cy="4419600"/>
          </a:xfrm>
        </p:spPr>
        <p:txBody>
          <a:bodyPr/>
          <a:lstStyle/>
          <a:p>
            <a:r>
              <a:rPr lang="en-US" dirty="0"/>
              <a:t>I began writing in 5</a:t>
            </a:r>
            <a:r>
              <a:rPr lang="en-US" baseline="30000" dirty="0"/>
              <a:t>th</a:t>
            </a:r>
            <a:r>
              <a:rPr lang="en-US" dirty="0"/>
              <a:t> grade.</a:t>
            </a:r>
          </a:p>
          <a:p>
            <a:r>
              <a:rPr lang="en-US" dirty="0"/>
              <a:t>I taught 6</a:t>
            </a:r>
            <a:r>
              <a:rPr lang="en-US" baseline="30000" dirty="0"/>
              <a:t>th</a:t>
            </a:r>
            <a:r>
              <a:rPr lang="en-US" dirty="0"/>
              <a:t>-8</a:t>
            </a:r>
            <a:r>
              <a:rPr lang="en-US" baseline="30000" dirty="0"/>
              <a:t>th</a:t>
            </a:r>
            <a:r>
              <a:rPr lang="en-US" dirty="0"/>
              <a:t> grade writing and reading.</a:t>
            </a:r>
          </a:p>
          <a:p>
            <a:r>
              <a:rPr lang="en-US" dirty="0"/>
              <a:t>I wrote short stories and articles for standardized testing companies for 10+ years. I’ve sold over 350 pieces to over 20 different state projects.</a:t>
            </a:r>
          </a:p>
          <a:p>
            <a:r>
              <a:rPr lang="en-US" dirty="0"/>
              <a:t>I began writing book-length stories 9 years ago. My first book came out in 2015.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Good Writing</a:t>
            </a:r>
          </a:p>
        </p:txBody>
      </p:sp>
      <p:sp>
        <p:nvSpPr>
          <p:cNvPr id="3" name="Content Placeholder 2"/>
          <p:cNvSpPr>
            <a:spLocks noGrp="1"/>
          </p:cNvSpPr>
          <p:nvPr>
            <p:ph idx="1"/>
          </p:nvPr>
        </p:nvSpPr>
        <p:spPr/>
        <p:txBody>
          <a:bodyPr/>
          <a:lstStyle/>
          <a:p>
            <a:pPr>
              <a:buNone/>
            </a:pPr>
            <a:r>
              <a:rPr lang="en-US" dirty="0"/>
              <a:t>All drafts need revision.  That’s okay!</a:t>
            </a:r>
          </a:p>
          <a:p>
            <a:pPr>
              <a:buNone/>
            </a:pPr>
            <a:endParaRPr lang="en-US" dirty="0"/>
          </a:p>
          <a:p>
            <a:pPr>
              <a:buNone/>
            </a:pPr>
            <a:r>
              <a:rPr lang="en-US" dirty="0"/>
              <a:t>Focus on:</a:t>
            </a:r>
          </a:p>
          <a:p>
            <a:r>
              <a:rPr lang="en-US" dirty="0">
                <a:solidFill>
                  <a:srgbClr val="FFC000"/>
                </a:solidFill>
              </a:rPr>
              <a:t>Using sensory descriptions</a:t>
            </a:r>
          </a:p>
          <a:p>
            <a:r>
              <a:rPr lang="en-US" dirty="0"/>
              <a:t>Avoiding </a:t>
            </a:r>
            <a:r>
              <a:rPr lang="en-US" dirty="0" err="1"/>
              <a:t>distancers</a:t>
            </a:r>
            <a:r>
              <a:rPr lang="en-US" dirty="0"/>
              <a:t>: I saw/heard/felt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Good Writing</a:t>
            </a:r>
          </a:p>
        </p:txBody>
      </p:sp>
      <p:sp>
        <p:nvSpPr>
          <p:cNvPr id="3" name="Content Placeholder 2"/>
          <p:cNvSpPr>
            <a:spLocks noGrp="1"/>
          </p:cNvSpPr>
          <p:nvPr>
            <p:ph idx="1"/>
          </p:nvPr>
        </p:nvSpPr>
        <p:spPr>
          <a:xfrm>
            <a:off x="1295400" y="1295400"/>
            <a:ext cx="7772400" cy="4724400"/>
          </a:xfrm>
        </p:spPr>
        <p:txBody>
          <a:bodyPr/>
          <a:lstStyle/>
          <a:p>
            <a:r>
              <a:rPr lang="en-US" b="1" dirty="0"/>
              <a:t>Avoiding </a:t>
            </a:r>
            <a:r>
              <a:rPr lang="en-US" b="1" dirty="0" err="1"/>
              <a:t>distancers</a:t>
            </a:r>
            <a:r>
              <a:rPr lang="en-US" b="1" dirty="0"/>
              <a:t>: I saw/heard/felt</a:t>
            </a:r>
          </a:p>
          <a:p>
            <a:endParaRPr lang="en-US" dirty="0"/>
          </a:p>
          <a:p>
            <a:pPr>
              <a:buNone/>
            </a:pPr>
            <a:r>
              <a:rPr lang="en-US" dirty="0"/>
              <a:t>I saw the bird as it soared across the sky, and heard it’s distant cry.</a:t>
            </a:r>
          </a:p>
          <a:p>
            <a:pPr>
              <a:buNone/>
            </a:pPr>
            <a:r>
              <a:rPr lang="en-US" dirty="0"/>
              <a:t>The mockingbird soared across the sky, its faint call carried away on the wind.</a:t>
            </a:r>
          </a:p>
          <a:p>
            <a:endParaRPr lang="en-US" dirty="0"/>
          </a:p>
          <a:p>
            <a:r>
              <a:rPr lang="en-US" dirty="0"/>
              <a:t>I watched Jill step into the room.  </a:t>
            </a:r>
          </a:p>
          <a:p>
            <a:r>
              <a:rPr lang="en-US" dirty="0"/>
              <a:t>Jill stepped into the room.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Good Writing</a:t>
            </a:r>
          </a:p>
        </p:txBody>
      </p:sp>
      <p:sp>
        <p:nvSpPr>
          <p:cNvPr id="3" name="Content Placeholder 2"/>
          <p:cNvSpPr>
            <a:spLocks noGrp="1"/>
          </p:cNvSpPr>
          <p:nvPr>
            <p:ph idx="1"/>
          </p:nvPr>
        </p:nvSpPr>
        <p:spPr/>
        <p:txBody>
          <a:bodyPr/>
          <a:lstStyle/>
          <a:p>
            <a:pPr>
              <a:buNone/>
            </a:pPr>
            <a:r>
              <a:rPr lang="en-US" dirty="0"/>
              <a:t>All drafts need revision.  That’s okay!</a:t>
            </a:r>
          </a:p>
          <a:p>
            <a:pPr>
              <a:buNone/>
            </a:pPr>
            <a:endParaRPr lang="en-US" dirty="0"/>
          </a:p>
          <a:p>
            <a:pPr>
              <a:buNone/>
            </a:pPr>
            <a:r>
              <a:rPr lang="en-US" dirty="0"/>
              <a:t>Focus on:</a:t>
            </a:r>
          </a:p>
          <a:p>
            <a:r>
              <a:rPr lang="en-US" dirty="0">
                <a:solidFill>
                  <a:srgbClr val="FFC000"/>
                </a:solidFill>
              </a:rPr>
              <a:t>Using sensory descriptions</a:t>
            </a:r>
          </a:p>
          <a:p>
            <a:r>
              <a:rPr lang="en-US" dirty="0">
                <a:solidFill>
                  <a:srgbClr val="FFC000"/>
                </a:solidFill>
              </a:rPr>
              <a:t>Avoiding </a:t>
            </a:r>
            <a:r>
              <a:rPr lang="en-US" dirty="0" err="1">
                <a:solidFill>
                  <a:srgbClr val="FFC000"/>
                </a:solidFill>
              </a:rPr>
              <a:t>distancers</a:t>
            </a:r>
            <a:r>
              <a:rPr lang="en-US" dirty="0">
                <a:solidFill>
                  <a:srgbClr val="FFC000"/>
                </a:solidFill>
              </a:rPr>
              <a:t>: I saw/heard/felt</a:t>
            </a:r>
          </a:p>
          <a:p>
            <a:r>
              <a:rPr lang="en-US" dirty="0"/>
              <a:t>Choosing active voice and strong verbs</a:t>
            </a:r>
          </a:p>
          <a:p>
            <a:r>
              <a:rPr lang="en-US" dirty="0"/>
              <a:t>   -- avoid “very”</a:t>
            </a:r>
          </a:p>
          <a:p>
            <a:r>
              <a:rPr lang="en-US" dirty="0"/>
              <a:t>   --exception: said.  Stick with said.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Good Writing</a:t>
            </a:r>
          </a:p>
        </p:txBody>
      </p:sp>
      <p:sp>
        <p:nvSpPr>
          <p:cNvPr id="3" name="Content Placeholder 2"/>
          <p:cNvSpPr>
            <a:spLocks noGrp="1"/>
          </p:cNvSpPr>
          <p:nvPr>
            <p:ph idx="1"/>
          </p:nvPr>
        </p:nvSpPr>
        <p:spPr/>
        <p:txBody>
          <a:bodyPr/>
          <a:lstStyle/>
          <a:p>
            <a:pPr>
              <a:buNone/>
            </a:pPr>
            <a:r>
              <a:rPr lang="en-US" dirty="0"/>
              <a:t>All drafts need revision.  That’s okay!</a:t>
            </a:r>
          </a:p>
          <a:p>
            <a:pPr>
              <a:buNone/>
            </a:pPr>
            <a:endParaRPr lang="en-US" dirty="0"/>
          </a:p>
          <a:p>
            <a:pPr>
              <a:buNone/>
            </a:pPr>
            <a:r>
              <a:rPr lang="en-US" dirty="0"/>
              <a:t>Focus on:</a:t>
            </a:r>
          </a:p>
          <a:p>
            <a:r>
              <a:rPr lang="en-US" dirty="0">
                <a:solidFill>
                  <a:srgbClr val="FFC000"/>
                </a:solidFill>
              </a:rPr>
              <a:t>Using sensory descriptions</a:t>
            </a:r>
          </a:p>
          <a:p>
            <a:r>
              <a:rPr lang="en-US" dirty="0">
                <a:solidFill>
                  <a:srgbClr val="FFC000"/>
                </a:solidFill>
              </a:rPr>
              <a:t>Avoiding </a:t>
            </a:r>
            <a:r>
              <a:rPr lang="en-US" dirty="0" err="1">
                <a:solidFill>
                  <a:srgbClr val="FFC000"/>
                </a:solidFill>
              </a:rPr>
              <a:t>distancers</a:t>
            </a:r>
            <a:r>
              <a:rPr lang="en-US" dirty="0">
                <a:solidFill>
                  <a:srgbClr val="FFC000"/>
                </a:solidFill>
              </a:rPr>
              <a:t>: I saw/heard/felt</a:t>
            </a:r>
          </a:p>
          <a:p>
            <a:r>
              <a:rPr lang="en-US" dirty="0">
                <a:solidFill>
                  <a:srgbClr val="FFC000"/>
                </a:solidFill>
              </a:rPr>
              <a:t>Choosing active voice and strong verbs</a:t>
            </a:r>
          </a:p>
          <a:p>
            <a:r>
              <a:rPr lang="en-US" dirty="0"/>
              <a:t>Constructing clear sentences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Good Writing</a:t>
            </a:r>
          </a:p>
        </p:txBody>
      </p:sp>
      <p:sp>
        <p:nvSpPr>
          <p:cNvPr id="3" name="Content Placeholder 2"/>
          <p:cNvSpPr>
            <a:spLocks noGrp="1"/>
          </p:cNvSpPr>
          <p:nvPr>
            <p:ph idx="1"/>
          </p:nvPr>
        </p:nvSpPr>
        <p:spPr/>
        <p:txBody>
          <a:bodyPr/>
          <a:lstStyle/>
          <a:p>
            <a:pPr>
              <a:buNone/>
            </a:pPr>
            <a:r>
              <a:rPr lang="en-US" dirty="0"/>
              <a:t>How to learn to write well?</a:t>
            </a:r>
          </a:p>
          <a:p>
            <a:r>
              <a:rPr lang="en-US" dirty="0"/>
              <a:t>Read a lot.</a:t>
            </a:r>
          </a:p>
          <a:p>
            <a:r>
              <a:rPr lang="en-US" dirty="0"/>
              <a:t>Write a lot.</a:t>
            </a:r>
          </a:p>
          <a:p>
            <a:r>
              <a:rPr lang="en-US" dirty="0"/>
              <a:t>Keep learning.</a:t>
            </a:r>
          </a:p>
          <a:p>
            <a:endParaRPr lang="en-US" dirty="0"/>
          </a:p>
          <a:p>
            <a:pPr>
              <a:buNone/>
            </a:pPr>
            <a:endParaRPr lang="en-US" dirty="0"/>
          </a:p>
          <a:p>
            <a:pPr>
              <a:buNone/>
            </a:pPr>
            <a:r>
              <a:rPr lang="en-US" dirty="0"/>
              <a:t>Read books on writing, take free webinars, receive good feedback &amp; listen.</a:t>
            </a:r>
          </a:p>
          <a:p>
            <a:pPr>
              <a:buNone/>
            </a:pPr>
            <a:endParaRPr lang="en-US" dirty="0"/>
          </a:p>
        </p:txBody>
      </p:sp>
      <p:pic>
        <p:nvPicPr>
          <p:cNvPr id="4" name="Picture 3" descr="Spilling Ink.jpg"/>
          <p:cNvPicPr>
            <a:picLocks noChangeAspect="1"/>
          </p:cNvPicPr>
          <p:nvPr/>
        </p:nvPicPr>
        <p:blipFill>
          <a:blip r:embed="rId3" cstate="print"/>
          <a:stretch>
            <a:fillRect/>
          </a:stretch>
        </p:blipFill>
        <p:spPr>
          <a:xfrm>
            <a:off x="6248400" y="1676400"/>
            <a:ext cx="2178773" cy="320649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Pitfalls and Traps to Avoid</a:t>
            </a:r>
          </a:p>
        </p:txBody>
      </p:sp>
      <p:pic>
        <p:nvPicPr>
          <p:cNvPr id="4" name="Content Placeholder 3" descr="sad.jpg"/>
          <p:cNvPicPr>
            <a:picLocks noGrp="1" noChangeAspect="1"/>
          </p:cNvPicPr>
          <p:nvPr>
            <p:ph idx="1"/>
          </p:nvPr>
        </p:nvPicPr>
        <p:blipFill>
          <a:blip r:embed="rId3" cstate="print"/>
          <a:stretch>
            <a:fillRect/>
          </a:stretch>
        </p:blipFill>
        <p:spPr>
          <a:xfrm>
            <a:off x="1955800" y="1524000"/>
            <a:ext cx="6273800" cy="47053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Pitfalls and Traps to Avoid</a:t>
            </a:r>
          </a:p>
        </p:txBody>
      </p:sp>
      <p:sp>
        <p:nvSpPr>
          <p:cNvPr id="5" name="Content Placeholder 4"/>
          <p:cNvSpPr>
            <a:spLocks noGrp="1"/>
          </p:cNvSpPr>
          <p:nvPr>
            <p:ph idx="1"/>
          </p:nvPr>
        </p:nvSpPr>
        <p:spPr>
          <a:xfrm>
            <a:off x="1295400" y="1524000"/>
            <a:ext cx="7772400" cy="4495800"/>
          </a:xfrm>
        </p:spPr>
        <p:txBody>
          <a:bodyPr/>
          <a:lstStyle/>
          <a:p>
            <a:r>
              <a:rPr lang="en-US" dirty="0"/>
              <a:t>Include lots of conflict </a:t>
            </a:r>
            <a:r>
              <a:rPr lang="en-US" sz="2400" dirty="0"/>
              <a:t>(scene and then sequel…and back with a new scene.)</a:t>
            </a:r>
          </a:p>
          <a:p>
            <a:r>
              <a:rPr lang="en-US" dirty="0"/>
              <a:t>Tell a deeper story </a:t>
            </a:r>
            <a:r>
              <a:rPr lang="en-US" sz="2400" dirty="0"/>
              <a:t>(“More Than One Battle”)</a:t>
            </a:r>
          </a:p>
          <a:p>
            <a:r>
              <a:rPr lang="en-US" dirty="0"/>
              <a:t>Avoid clichés</a:t>
            </a:r>
          </a:p>
          <a:p>
            <a:r>
              <a:rPr lang="en-US" dirty="0"/>
              <a:t>Don’t have them look in a mirror to describe themselves. </a:t>
            </a:r>
          </a:p>
          <a:p>
            <a:r>
              <a:rPr lang="en-US" dirty="0"/>
              <a:t>Research if you need to. Don’t try to fake knowledge about things.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5" name="Content Placeholder 4"/>
          <p:cNvSpPr>
            <a:spLocks noGrp="1"/>
          </p:cNvSpPr>
          <p:nvPr>
            <p:ph idx="1"/>
          </p:nvPr>
        </p:nvSpPr>
        <p:spPr>
          <a:xfrm>
            <a:off x="1371600" y="1828800"/>
            <a:ext cx="7772400" cy="4114800"/>
          </a:xfrm>
        </p:spPr>
        <p:txBody>
          <a:bodyPr/>
          <a:lstStyle/>
          <a:p>
            <a:pPr>
              <a:buNone/>
            </a:pPr>
            <a:r>
              <a:rPr lang="en-US" dirty="0"/>
              <a:t>Every question is worthwhile to ask.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77200" cy="762000"/>
          </a:xfrm>
        </p:spPr>
        <p:txBody>
          <a:bodyPr>
            <a:normAutofit fontScale="90000"/>
          </a:bodyPr>
          <a:lstStyle/>
          <a:p>
            <a:r>
              <a:rPr lang="en-US" dirty="0"/>
              <a:t>Some of my favorite MG Books</a:t>
            </a:r>
          </a:p>
        </p:txBody>
      </p:sp>
      <p:pic>
        <p:nvPicPr>
          <p:cNvPr id="4" name="Content Placeholder 3" descr="cinder cover.jpg"/>
          <p:cNvPicPr>
            <a:picLocks noGrp="1" noChangeAspect="1"/>
          </p:cNvPicPr>
          <p:nvPr>
            <p:ph idx="1"/>
          </p:nvPr>
        </p:nvPicPr>
        <p:blipFill>
          <a:blip r:embed="rId2" cstate="print"/>
          <a:stretch>
            <a:fillRect/>
          </a:stretch>
        </p:blipFill>
        <p:spPr>
          <a:xfrm>
            <a:off x="3352800" y="838200"/>
            <a:ext cx="1624503" cy="2457450"/>
          </a:xfrm>
        </p:spPr>
      </p:pic>
      <p:pic>
        <p:nvPicPr>
          <p:cNvPr id="51202" name="Picture 2" descr="Gregor"/>
          <p:cNvPicPr>
            <a:picLocks noChangeAspect="1" noChangeArrowheads="1"/>
          </p:cNvPicPr>
          <p:nvPr/>
        </p:nvPicPr>
        <p:blipFill>
          <a:blip r:embed="rId3" cstate="print"/>
          <a:stretch>
            <a:fillRect/>
          </a:stretch>
        </p:blipFill>
        <p:spPr bwMode="auto">
          <a:xfrm>
            <a:off x="7041073" y="3810000"/>
            <a:ext cx="1651694" cy="2514600"/>
          </a:xfrm>
          <a:prstGeom prst="rect">
            <a:avLst/>
          </a:prstGeom>
          <a:noFill/>
        </p:spPr>
      </p:pic>
      <p:pic>
        <p:nvPicPr>
          <p:cNvPr id="51204" name="Picture 4" descr="artemis"/>
          <p:cNvPicPr>
            <a:picLocks noChangeAspect="1" noChangeArrowheads="1"/>
          </p:cNvPicPr>
          <p:nvPr/>
        </p:nvPicPr>
        <p:blipFill>
          <a:blip r:embed="rId4" cstate="print"/>
          <a:stretch>
            <a:fillRect/>
          </a:stretch>
        </p:blipFill>
        <p:spPr bwMode="auto">
          <a:xfrm>
            <a:off x="1219200" y="3733800"/>
            <a:ext cx="1767135" cy="2589575"/>
          </a:xfrm>
          <a:prstGeom prst="rect">
            <a:avLst/>
          </a:prstGeom>
          <a:noFill/>
        </p:spPr>
      </p:pic>
      <p:pic>
        <p:nvPicPr>
          <p:cNvPr id="51206" name="Picture 6" descr="pink"/>
          <p:cNvPicPr>
            <a:picLocks noChangeAspect="1" noChangeArrowheads="1"/>
          </p:cNvPicPr>
          <p:nvPr/>
        </p:nvPicPr>
        <p:blipFill>
          <a:blip r:embed="rId5" cstate="print"/>
          <a:stretch>
            <a:fillRect/>
          </a:stretch>
        </p:blipFill>
        <p:spPr bwMode="auto">
          <a:xfrm>
            <a:off x="5181600" y="914400"/>
            <a:ext cx="1633357" cy="2295944"/>
          </a:xfrm>
          <a:prstGeom prst="rect">
            <a:avLst/>
          </a:prstGeom>
          <a:noFill/>
        </p:spPr>
      </p:pic>
      <p:sp>
        <p:nvSpPr>
          <p:cNvPr id="51212" name="AutoShape 12" descr="Image result for One Came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8" name="Picture 18" descr="Front Cover"/>
          <p:cNvPicPr>
            <a:picLocks noChangeAspect="1" noChangeArrowheads="1"/>
          </p:cNvPicPr>
          <p:nvPr/>
        </p:nvPicPr>
        <p:blipFill>
          <a:blip r:embed="rId6" cstate="print"/>
          <a:srcRect/>
          <a:stretch>
            <a:fillRect/>
          </a:stretch>
        </p:blipFill>
        <p:spPr bwMode="auto">
          <a:xfrm>
            <a:off x="3124200" y="3733800"/>
            <a:ext cx="1871330" cy="2514600"/>
          </a:xfrm>
          <a:prstGeom prst="rect">
            <a:avLst/>
          </a:prstGeom>
          <a:noFill/>
        </p:spPr>
      </p:pic>
      <p:sp>
        <p:nvSpPr>
          <p:cNvPr id="51220" name="AutoShape 20" descr="One Came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22" name="Picture 22" descr="One Came Home"/>
          <p:cNvPicPr>
            <a:picLocks noChangeAspect="1" noChangeArrowheads="1"/>
          </p:cNvPicPr>
          <p:nvPr/>
        </p:nvPicPr>
        <p:blipFill>
          <a:blip r:embed="rId7" cstate="print"/>
          <a:stretch>
            <a:fillRect/>
          </a:stretch>
        </p:blipFill>
        <p:spPr bwMode="auto">
          <a:xfrm>
            <a:off x="5181600" y="3733800"/>
            <a:ext cx="1703648" cy="2507255"/>
          </a:xfrm>
          <a:prstGeom prst="rect">
            <a:avLst/>
          </a:prstGeom>
          <a:noFill/>
        </p:spPr>
      </p:pic>
      <p:pic>
        <p:nvPicPr>
          <p:cNvPr id="51224" name="Picture 24" descr="Wonder"/>
          <p:cNvPicPr>
            <a:picLocks noChangeAspect="1" noChangeArrowheads="1"/>
          </p:cNvPicPr>
          <p:nvPr/>
        </p:nvPicPr>
        <p:blipFill>
          <a:blip r:embed="rId8" cstate="print"/>
          <a:srcRect/>
          <a:stretch>
            <a:fillRect/>
          </a:stretch>
        </p:blipFill>
        <p:spPr bwMode="auto">
          <a:xfrm>
            <a:off x="7086600" y="838200"/>
            <a:ext cx="1626637" cy="2452468"/>
          </a:xfrm>
          <a:prstGeom prst="rect">
            <a:avLst/>
          </a:prstGeom>
          <a:noFill/>
        </p:spPr>
      </p:pic>
      <p:pic>
        <p:nvPicPr>
          <p:cNvPr id="13" name="Picture 10" descr="Percy Jackson &amp; the Olympians: The Lightning Thief (2010) Poster"/>
          <p:cNvPicPr>
            <a:picLocks noChangeAspect="1" noChangeArrowheads="1"/>
          </p:cNvPicPr>
          <p:nvPr/>
        </p:nvPicPr>
        <p:blipFill>
          <a:blip r:embed="rId9" cstate="print"/>
          <a:stretch>
            <a:fillRect/>
          </a:stretch>
        </p:blipFill>
        <p:spPr bwMode="auto">
          <a:xfrm>
            <a:off x="1371600" y="838200"/>
            <a:ext cx="1749692" cy="26384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77200" cy="762000"/>
          </a:xfrm>
        </p:spPr>
        <p:txBody>
          <a:bodyPr>
            <a:normAutofit fontScale="90000"/>
          </a:bodyPr>
          <a:lstStyle/>
          <a:p>
            <a:r>
              <a:rPr lang="en-US" dirty="0"/>
              <a:t>Some favorite upper MG books</a:t>
            </a:r>
          </a:p>
        </p:txBody>
      </p:sp>
      <p:pic>
        <p:nvPicPr>
          <p:cNvPr id="4" name="Content Placeholder 3" descr="cinder cover.jpg"/>
          <p:cNvPicPr>
            <a:picLocks noGrp="1" noChangeAspect="1"/>
          </p:cNvPicPr>
          <p:nvPr>
            <p:ph idx="1"/>
          </p:nvPr>
        </p:nvPicPr>
        <p:blipFill>
          <a:blip r:embed="rId2" cstate="print"/>
          <a:stretch>
            <a:fillRect/>
          </a:stretch>
        </p:blipFill>
        <p:spPr>
          <a:xfrm>
            <a:off x="3429000" y="914400"/>
            <a:ext cx="1589794" cy="2381250"/>
          </a:xfrm>
        </p:spPr>
      </p:pic>
      <p:pic>
        <p:nvPicPr>
          <p:cNvPr id="51202" name="Picture 2" descr="Gregor"/>
          <p:cNvPicPr>
            <a:picLocks noChangeAspect="1" noChangeArrowheads="1"/>
          </p:cNvPicPr>
          <p:nvPr/>
        </p:nvPicPr>
        <p:blipFill>
          <a:blip r:embed="rId3" cstate="print"/>
          <a:srcRect/>
          <a:stretch>
            <a:fillRect/>
          </a:stretch>
        </p:blipFill>
        <p:spPr bwMode="auto">
          <a:xfrm>
            <a:off x="6934200" y="3505200"/>
            <a:ext cx="1826817" cy="2667000"/>
          </a:xfrm>
          <a:prstGeom prst="rect">
            <a:avLst/>
          </a:prstGeom>
          <a:noFill/>
        </p:spPr>
      </p:pic>
      <p:pic>
        <p:nvPicPr>
          <p:cNvPr id="51204" name="Picture 4" descr="artemis"/>
          <p:cNvPicPr>
            <a:picLocks noChangeAspect="1" noChangeArrowheads="1"/>
          </p:cNvPicPr>
          <p:nvPr/>
        </p:nvPicPr>
        <p:blipFill>
          <a:blip r:embed="rId4" cstate="print"/>
          <a:srcRect/>
          <a:stretch>
            <a:fillRect/>
          </a:stretch>
        </p:blipFill>
        <p:spPr bwMode="auto">
          <a:xfrm>
            <a:off x="1600200" y="990600"/>
            <a:ext cx="1611211" cy="2362200"/>
          </a:xfrm>
          <a:prstGeom prst="rect">
            <a:avLst/>
          </a:prstGeom>
          <a:noFill/>
        </p:spPr>
      </p:pic>
      <p:pic>
        <p:nvPicPr>
          <p:cNvPr id="51206" name="Picture 6" descr="pink"/>
          <p:cNvPicPr>
            <a:picLocks noChangeAspect="1" noChangeArrowheads="1"/>
          </p:cNvPicPr>
          <p:nvPr/>
        </p:nvPicPr>
        <p:blipFill>
          <a:blip r:embed="rId5" cstate="print"/>
          <a:stretch>
            <a:fillRect/>
          </a:stretch>
        </p:blipFill>
        <p:spPr bwMode="auto">
          <a:xfrm>
            <a:off x="5105400" y="876921"/>
            <a:ext cx="1600200" cy="2475879"/>
          </a:xfrm>
          <a:prstGeom prst="rect">
            <a:avLst/>
          </a:prstGeom>
          <a:noFill/>
        </p:spPr>
      </p:pic>
      <p:pic>
        <p:nvPicPr>
          <p:cNvPr id="51210" name="Picture 10" descr="Percy Jackson &amp; the Olympians: The Lightning Thief (2010) Poster"/>
          <p:cNvPicPr>
            <a:picLocks noChangeAspect="1" noChangeArrowheads="1"/>
          </p:cNvPicPr>
          <p:nvPr/>
        </p:nvPicPr>
        <p:blipFill>
          <a:blip r:embed="rId6" cstate="print"/>
          <a:srcRect/>
          <a:stretch>
            <a:fillRect/>
          </a:stretch>
        </p:blipFill>
        <p:spPr bwMode="auto">
          <a:xfrm>
            <a:off x="6987840" y="762000"/>
            <a:ext cx="1823787" cy="2590801"/>
          </a:xfrm>
          <a:prstGeom prst="rect">
            <a:avLst/>
          </a:prstGeom>
          <a:noFill/>
        </p:spPr>
      </p:pic>
      <p:sp>
        <p:nvSpPr>
          <p:cNvPr id="51212" name="AutoShape 12" descr="Image result for One Came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8" name="Picture 18" descr="Front Cover"/>
          <p:cNvPicPr>
            <a:picLocks noChangeAspect="1" noChangeArrowheads="1"/>
          </p:cNvPicPr>
          <p:nvPr/>
        </p:nvPicPr>
        <p:blipFill>
          <a:blip r:embed="rId7" cstate="print"/>
          <a:stretch>
            <a:fillRect/>
          </a:stretch>
        </p:blipFill>
        <p:spPr bwMode="auto">
          <a:xfrm>
            <a:off x="3200400" y="3733800"/>
            <a:ext cx="1633576" cy="2471174"/>
          </a:xfrm>
          <a:prstGeom prst="rect">
            <a:avLst/>
          </a:prstGeom>
          <a:noFill/>
        </p:spPr>
      </p:pic>
      <p:sp>
        <p:nvSpPr>
          <p:cNvPr id="51220" name="AutoShape 20" descr="One Came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22" name="Picture 22" descr="One Came Home"/>
          <p:cNvPicPr>
            <a:picLocks noChangeAspect="1" noChangeArrowheads="1"/>
          </p:cNvPicPr>
          <p:nvPr/>
        </p:nvPicPr>
        <p:blipFill>
          <a:blip r:embed="rId8" cstate="print"/>
          <a:srcRect/>
          <a:stretch>
            <a:fillRect/>
          </a:stretch>
        </p:blipFill>
        <p:spPr bwMode="auto">
          <a:xfrm>
            <a:off x="1371600" y="3657600"/>
            <a:ext cx="1685383" cy="2590800"/>
          </a:xfrm>
          <a:prstGeom prst="rect">
            <a:avLst/>
          </a:prstGeom>
          <a:noFill/>
        </p:spPr>
      </p:pic>
      <p:pic>
        <p:nvPicPr>
          <p:cNvPr id="51224" name="Picture 24" descr="Wonder"/>
          <p:cNvPicPr>
            <a:picLocks noChangeAspect="1" noChangeArrowheads="1"/>
          </p:cNvPicPr>
          <p:nvPr/>
        </p:nvPicPr>
        <p:blipFill>
          <a:blip r:embed="rId9" cstate="print"/>
          <a:stretch>
            <a:fillRect/>
          </a:stretch>
        </p:blipFill>
        <p:spPr bwMode="auto">
          <a:xfrm>
            <a:off x="5029200" y="3733800"/>
            <a:ext cx="1626373" cy="24524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Published Books</a:t>
            </a:r>
          </a:p>
        </p:txBody>
      </p:sp>
      <p:pic>
        <p:nvPicPr>
          <p:cNvPr id="4" name="Picture 3" descr="cover.jpg"/>
          <p:cNvPicPr>
            <a:picLocks noChangeAspect="1"/>
          </p:cNvPicPr>
          <p:nvPr/>
        </p:nvPicPr>
        <p:blipFill>
          <a:blip r:embed="rId3" cstate="print"/>
          <a:stretch>
            <a:fillRect/>
          </a:stretch>
        </p:blipFill>
        <p:spPr>
          <a:xfrm>
            <a:off x="1325881" y="1696995"/>
            <a:ext cx="1756150" cy="2633503"/>
          </a:xfrm>
          <a:prstGeom prst="rect">
            <a:avLst/>
          </a:prstGeom>
        </p:spPr>
      </p:pic>
      <p:pic>
        <p:nvPicPr>
          <p:cNvPr id="5" name="Picture 4" descr="Mer-Charmer cover with blurb 2500.jpg"/>
          <p:cNvPicPr>
            <a:picLocks noChangeAspect="1"/>
          </p:cNvPicPr>
          <p:nvPr/>
        </p:nvPicPr>
        <p:blipFill>
          <a:blip r:embed="rId4" cstate="print"/>
          <a:stretch>
            <a:fillRect/>
          </a:stretch>
        </p:blipFill>
        <p:spPr>
          <a:xfrm>
            <a:off x="3048001" y="3198784"/>
            <a:ext cx="1756150" cy="2642814"/>
          </a:xfrm>
          <a:prstGeom prst="rect">
            <a:avLst/>
          </a:prstGeom>
        </p:spPr>
      </p:pic>
      <p:pic>
        <p:nvPicPr>
          <p:cNvPr id="6" name="Picture 5" descr="3 Dragon Redeemer front cover.jpg"/>
          <p:cNvPicPr>
            <a:picLocks noChangeAspect="1"/>
          </p:cNvPicPr>
          <p:nvPr/>
        </p:nvPicPr>
        <p:blipFill>
          <a:blip r:embed="rId5" cstate="print"/>
          <a:stretch>
            <a:fillRect/>
          </a:stretch>
        </p:blipFill>
        <p:spPr>
          <a:xfrm>
            <a:off x="4819391" y="3930305"/>
            <a:ext cx="1756151" cy="2688371"/>
          </a:xfrm>
          <a:prstGeom prst="rect">
            <a:avLst/>
          </a:prstGeom>
        </p:spPr>
      </p:pic>
      <p:pic>
        <p:nvPicPr>
          <p:cNvPr id="7" name="Picture 6">
            <a:extLst>
              <a:ext uri="{FF2B5EF4-FFF2-40B4-BE49-F238E27FC236}">
                <a16:creationId xmlns:a16="http://schemas.microsoft.com/office/drawing/2014/main" id="{7B377BBF-D5D0-47E5-AA7A-70939122A3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1710619"/>
            <a:ext cx="1756151" cy="26342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77200" cy="762000"/>
          </a:xfrm>
        </p:spPr>
        <p:txBody>
          <a:bodyPr>
            <a:normAutofit fontScale="90000"/>
          </a:bodyPr>
          <a:lstStyle/>
          <a:p>
            <a:r>
              <a:rPr lang="en-US" dirty="0"/>
              <a:t>Some of my favorite YA books</a:t>
            </a:r>
          </a:p>
        </p:txBody>
      </p:sp>
      <p:pic>
        <p:nvPicPr>
          <p:cNvPr id="4" name="Content Placeholder 3" descr="cinder cover.jpg"/>
          <p:cNvPicPr>
            <a:picLocks noGrp="1" noChangeAspect="1"/>
          </p:cNvPicPr>
          <p:nvPr>
            <p:ph idx="1"/>
          </p:nvPr>
        </p:nvPicPr>
        <p:blipFill>
          <a:blip r:embed="rId2" cstate="print"/>
          <a:stretch>
            <a:fillRect/>
          </a:stretch>
        </p:blipFill>
        <p:spPr>
          <a:xfrm>
            <a:off x="3685995" y="838200"/>
            <a:ext cx="1524641" cy="2514600"/>
          </a:xfrm>
        </p:spPr>
      </p:pic>
      <p:pic>
        <p:nvPicPr>
          <p:cNvPr id="51202" name="Picture 2" descr="Gregor"/>
          <p:cNvPicPr>
            <a:picLocks noChangeAspect="1" noChangeArrowheads="1"/>
          </p:cNvPicPr>
          <p:nvPr/>
        </p:nvPicPr>
        <p:blipFill>
          <a:blip r:embed="rId3" cstate="print"/>
          <a:stretch>
            <a:fillRect/>
          </a:stretch>
        </p:blipFill>
        <p:spPr bwMode="auto">
          <a:xfrm>
            <a:off x="7315200" y="3581400"/>
            <a:ext cx="1574863" cy="2700578"/>
          </a:xfrm>
          <a:prstGeom prst="rect">
            <a:avLst/>
          </a:prstGeom>
          <a:noFill/>
        </p:spPr>
      </p:pic>
      <p:pic>
        <p:nvPicPr>
          <p:cNvPr id="51204" name="Picture 4" descr="artemis"/>
          <p:cNvPicPr>
            <a:picLocks noChangeAspect="1" noChangeArrowheads="1"/>
          </p:cNvPicPr>
          <p:nvPr/>
        </p:nvPicPr>
        <p:blipFill>
          <a:blip r:embed="rId4" cstate="print"/>
          <a:stretch>
            <a:fillRect/>
          </a:stretch>
        </p:blipFill>
        <p:spPr bwMode="auto">
          <a:xfrm>
            <a:off x="5486400" y="850067"/>
            <a:ext cx="1668379" cy="2492075"/>
          </a:xfrm>
          <a:prstGeom prst="rect">
            <a:avLst/>
          </a:prstGeom>
          <a:noFill/>
        </p:spPr>
      </p:pic>
      <p:pic>
        <p:nvPicPr>
          <p:cNvPr id="51206" name="Picture 6" descr="pink"/>
          <p:cNvPicPr>
            <a:picLocks noChangeAspect="1" noChangeArrowheads="1"/>
          </p:cNvPicPr>
          <p:nvPr/>
        </p:nvPicPr>
        <p:blipFill>
          <a:blip r:embed="rId5" cstate="print"/>
          <a:stretch>
            <a:fillRect/>
          </a:stretch>
        </p:blipFill>
        <p:spPr bwMode="auto">
          <a:xfrm>
            <a:off x="1752600" y="838199"/>
            <a:ext cx="1752600" cy="2668223"/>
          </a:xfrm>
          <a:prstGeom prst="rect">
            <a:avLst/>
          </a:prstGeom>
          <a:noFill/>
        </p:spPr>
      </p:pic>
      <p:pic>
        <p:nvPicPr>
          <p:cNvPr id="51210" name="Picture 10" descr="Percy Jackson &amp; the Olympians: The Lightning Thief (2010) Poster"/>
          <p:cNvPicPr>
            <a:picLocks noChangeAspect="1" noChangeArrowheads="1"/>
          </p:cNvPicPr>
          <p:nvPr/>
        </p:nvPicPr>
        <p:blipFill>
          <a:blip r:embed="rId6" cstate="print"/>
          <a:stretch>
            <a:fillRect/>
          </a:stretch>
        </p:blipFill>
        <p:spPr bwMode="auto">
          <a:xfrm>
            <a:off x="3505200" y="3810000"/>
            <a:ext cx="1712655" cy="2590800"/>
          </a:xfrm>
          <a:prstGeom prst="rect">
            <a:avLst/>
          </a:prstGeom>
          <a:noFill/>
        </p:spPr>
      </p:pic>
      <p:sp>
        <p:nvSpPr>
          <p:cNvPr id="51212" name="AutoShape 12" descr="Image result for One Came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8" name="Picture 18" descr="Front Cover"/>
          <p:cNvPicPr>
            <a:picLocks noChangeAspect="1" noChangeArrowheads="1"/>
          </p:cNvPicPr>
          <p:nvPr/>
        </p:nvPicPr>
        <p:blipFill>
          <a:blip r:embed="rId7" cstate="print"/>
          <a:stretch>
            <a:fillRect/>
          </a:stretch>
        </p:blipFill>
        <p:spPr bwMode="auto">
          <a:xfrm>
            <a:off x="5410200" y="3810000"/>
            <a:ext cx="1632305" cy="2453775"/>
          </a:xfrm>
          <a:prstGeom prst="rect">
            <a:avLst/>
          </a:prstGeom>
          <a:noFill/>
        </p:spPr>
      </p:pic>
      <p:sp>
        <p:nvSpPr>
          <p:cNvPr id="51220" name="AutoShape 20" descr="One Came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22" name="Picture 22" descr="One Came Home"/>
          <p:cNvPicPr>
            <a:picLocks noChangeAspect="1" noChangeArrowheads="1"/>
          </p:cNvPicPr>
          <p:nvPr/>
        </p:nvPicPr>
        <p:blipFill>
          <a:blip r:embed="rId8" cstate="print"/>
          <a:stretch>
            <a:fillRect/>
          </a:stretch>
        </p:blipFill>
        <p:spPr bwMode="auto">
          <a:xfrm>
            <a:off x="1600200" y="3733800"/>
            <a:ext cx="1747987" cy="2644247"/>
          </a:xfrm>
          <a:prstGeom prst="rect">
            <a:avLst/>
          </a:prstGeom>
          <a:noFill/>
        </p:spPr>
      </p:pic>
      <p:pic>
        <p:nvPicPr>
          <p:cNvPr id="51224" name="Picture 24" descr="Wonder"/>
          <p:cNvPicPr>
            <a:picLocks noChangeAspect="1" noChangeArrowheads="1"/>
          </p:cNvPicPr>
          <p:nvPr/>
        </p:nvPicPr>
        <p:blipFill>
          <a:blip r:embed="rId9" cstate="print"/>
          <a:stretch>
            <a:fillRect/>
          </a:stretch>
        </p:blipFill>
        <p:spPr bwMode="auto">
          <a:xfrm>
            <a:off x="7315199" y="838200"/>
            <a:ext cx="1627311" cy="2438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Stay in touch!</a:t>
            </a:r>
          </a:p>
        </p:txBody>
      </p:sp>
      <p:sp>
        <p:nvSpPr>
          <p:cNvPr id="5" name="Content Placeholder 4"/>
          <p:cNvSpPr>
            <a:spLocks noGrp="1"/>
          </p:cNvSpPr>
          <p:nvPr>
            <p:ph idx="1"/>
          </p:nvPr>
        </p:nvSpPr>
        <p:spPr/>
        <p:txBody>
          <a:bodyPr/>
          <a:lstStyle/>
          <a:p>
            <a:r>
              <a:rPr lang="en-US" dirty="0">
                <a:hlinkClick r:id="rId3"/>
              </a:rPr>
              <a:t>www.amybearce.com</a:t>
            </a:r>
            <a:endParaRPr lang="en-US" dirty="0"/>
          </a:p>
          <a:p>
            <a:r>
              <a:rPr lang="en-US" dirty="0"/>
              <a:t>Instagram</a:t>
            </a:r>
          </a:p>
          <a:p>
            <a:r>
              <a:rPr lang="en-US" dirty="0"/>
              <a:t>Facebook</a:t>
            </a:r>
          </a:p>
          <a:p>
            <a:r>
              <a:rPr lang="en-US" dirty="0"/>
              <a:t>Twitter</a:t>
            </a:r>
          </a:p>
          <a:p>
            <a:r>
              <a:rPr lang="en-US" dirty="0"/>
              <a:t>YouTube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215" y="3276600"/>
            <a:ext cx="5169876" cy="2743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dirty="0"/>
              <a:t>The World of Aluvia series</a:t>
            </a:r>
          </a:p>
        </p:txBody>
      </p:sp>
      <p:sp>
        <p:nvSpPr>
          <p:cNvPr id="3" name="Content Placeholder 2"/>
          <p:cNvSpPr>
            <a:spLocks noGrp="1"/>
          </p:cNvSpPr>
          <p:nvPr>
            <p:ph idx="1"/>
          </p:nvPr>
        </p:nvSpPr>
        <p:spPr>
          <a:xfrm>
            <a:off x="1295400" y="1066800"/>
            <a:ext cx="7772400" cy="5334000"/>
          </a:xfrm>
        </p:spPr>
        <p:txBody>
          <a:bodyPr/>
          <a:lstStyle/>
          <a:p>
            <a:pPr>
              <a:buNone/>
            </a:pPr>
            <a:r>
              <a:rPr lang="en-US" sz="2400" dirty="0">
                <a:latin typeface="Arial" pitchFamily="34" charset="0"/>
                <a:cs typeface="Arial" pitchFamily="34" charset="0"/>
              </a:rPr>
              <a:t>The world of Aluvia is a place of magic, but it’s a broken, dark world where magical creatures are suffering, and the land itself begins to shake apart. When the fairy queens disappear and their little fairies die, it marks the beginning of a long journey for three girls who seek to heal their world. </a:t>
            </a:r>
          </a:p>
          <a:p>
            <a:pPr>
              <a:buNone/>
            </a:pPr>
            <a:endParaRPr lang="en-US" sz="2400" dirty="0">
              <a:latin typeface="Arial" pitchFamily="34" charset="0"/>
              <a:cs typeface="Arial" pitchFamily="34" charset="0"/>
            </a:endParaRPr>
          </a:p>
          <a:p>
            <a:pPr>
              <a:buNone/>
            </a:pPr>
            <a:r>
              <a:rPr lang="en-US" sz="2000" b="1" dirty="0">
                <a:latin typeface="Arial" pitchFamily="34" charset="0"/>
                <a:cs typeface="Arial" pitchFamily="34" charset="0"/>
              </a:rPr>
              <a:t>Sierra</a:t>
            </a:r>
            <a:r>
              <a:rPr lang="en-US" sz="2000" dirty="0">
                <a:latin typeface="Arial" pitchFamily="34" charset="0"/>
                <a:cs typeface="Arial" pitchFamily="34" charset="0"/>
              </a:rPr>
              <a:t> hates her calling as a fairy keeper, but is compelled to travel to the dangerous wilderness to find the lost queens.  </a:t>
            </a:r>
          </a:p>
          <a:p>
            <a:pPr>
              <a:buNone/>
            </a:pPr>
            <a:r>
              <a:rPr lang="en-US" sz="2000" b="1" dirty="0">
                <a:latin typeface="Arial" pitchFamily="34" charset="0"/>
                <a:cs typeface="Arial" pitchFamily="34" charset="0"/>
              </a:rPr>
              <a:t>Phoebe</a:t>
            </a:r>
            <a:r>
              <a:rPr lang="en-US" sz="2000" dirty="0">
                <a:latin typeface="Arial" pitchFamily="34" charset="0"/>
                <a:cs typeface="Arial" pitchFamily="34" charset="0"/>
              </a:rPr>
              <a:t> must help the gentle merfolk reclaim their magic once more—by first discovering her own.</a:t>
            </a:r>
          </a:p>
          <a:p>
            <a:pPr>
              <a:buNone/>
            </a:pPr>
            <a:r>
              <a:rPr lang="en-US" sz="2000" dirty="0">
                <a:latin typeface="Arial" pitchFamily="34" charset="0"/>
                <a:cs typeface="Arial" pitchFamily="34" charset="0"/>
              </a:rPr>
              <a:t>And </a:t>
            </a:r>
            <a:r>
              <a:rPr lang="en-US" sz="2000" b="1" dirty="0">
                <a:latin typeface="Arial" pitchFamily="34" charset="0"/>
                <a:cs typeface="Arial" pitchFamily="34" charset="0"/>
              </a:rPr>
              <a:t>Nell</a:t>
            </a:r>
            <a:r>
              <a:rPr lang="en-US" sz="2000" dirty="0">
                <a:latin typeface="Arial" pitchFamily="34" charset="0"/>
                <a:cs typeface="Arial" pitchFamily="34" charset="0"/>
              </a:rPr>
              <a:t> must hold the line when a new enemy arrives who wants to return Aluvia to the days when humans held all the power, risking the very magic they’ve worked so hard to restore</a:t>
            </a:r>
          </a:p>
          <a:p>
            <a:pPr>
              <a:buNone/>
            </a:pPr>
            <a:endParaRPr lang="en-US" dirty="0"/>
          </a:p>
          <a:p>
            <a:pPr>
              <a:buNone/>
            </a:pPr>
            <a:r>
              <a:rPr lang="en-US" dirty="0">
                <a:latin typeface="Arial" pitchFamily="34" charset="0"/>
                <a:cs typeface="Arial" pitchFamily="34" charset="0"/>
              </a:rPr>
              <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dirty="0"/>
              <a:t>SHORTCUTS</a:t>
            </a:r>
          </a:p>
        </p:txBody>
      </p:sp>
      <p:sp>
        <p:nvSpPr>
          <p:cNvPr id="3" name="Content Placeholder 2"/>
          <p:cNvSpPr>
            <a:spLocks noGrp="1"/>
          </p:cNvSpPr>
          <p:nvPr>
            <p:ph idx="1"/>
          </p:nvPr>
        </p:nvSpPr>
        <p:spPr>
          <a:xfrm>
            <a:off x="1143000" y="914400"/>
            <a:ext cx="8001000" cy="5334000"/>
          </a:xfrm>
        </p:spPr>
        <p:txBody>
          <a:bodyPr/>
          <a:lstStyle/>
          <a:p>
            <a:pPr>
              <a:buNone/>
            </a:pPr>
            <a:r>
              <a:rPr lang="en-US" sz="2400" dirty="0">
                <a:latin typeface="Arial" pitchFamily="34" charset="0"/>
                <a:cs typeface="Arial" pitchFamily="34" charset="0"/>
              </a:rPr>
              <a:t> When psychic powers and secrets collide, no one is safe.</a:t>
            </a:r>
          </a:p>
          <a:p>
            <a:pPr>
              <a:buNone/>
            </a:pPr>
            <a:endParaRPr lang="en-US" sz="2400" dirty="0">
              <a:latin typeface="Arial" pitchFamily="34" charset="0"/>
              <a:cs typeface="Arial" pitchFamily="34" charset="0"/>
            </a:endParaRPr>
          </a:p>
          <a:p>
            <a:pPr>
              <a:buNone/>
            </a:pPr>
            <a:r>
              <a:rPr lang="en-US" sz="2000" dirty="0"/>
              <a:t>Parker Mills has it all.  She's the two-time winner of the Miss Divine Pecan Pageant, head of the 8th grade dance committee, and a secret psychic empath. Since she absorbs strong emotions from those around her, Parker has committed herself to finding shortcuts to happiness.  Whether acting as a tutor,  coach, or matchmaker, Parker knows that when others are happy, she's happy.   Granted, all that fixing other people's drama means her own crush has no idea how she feels, but it's still a win-win so long as her psychic method remains a mystery.  </a:t>
            </a:r>
            <a:br>
              <a:rPr lang="en-US" sz="2000" dirty="0"/>
            </a:br>
            <a:r>
              <a:rPr lang="en-US" sz="2000" dirty="0"/>
              <a:t> </a:t>
            </a:r>
            <a:br>
              <a:rPr lang="en-US" sz="2000" dirty="0"/>
            </a:br>
            <a:r>
              <a:rPr lang="en-US" sz="2000" dirty="0"/>
              <a:t>At least, that's how it always worked until Mia came to town.   With her mysterious past and dark cloud of depression, Mia's moods threaten to rain on Parker’s happiness parade.  After Parker's usual shortcuts fail-- even after bringing gorgeous Josh on the scene--she's forced to kick things up a notch, or two.  But when Parker's psychic power goes haywire, dangerous secrets unravel... starting with her own.</a:t>
            </a:r>
            <a:endParaRPr lang="en-US" sz="20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52819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Share Your Writing:</a:t>
            </a:r>
          </a:p>
        </p:txBody>
      </p:sp>
      <p:sp>
        <p:nvSpPr>
          <p:cNvPr id="3" name="Content Placeholder 2"/>
          <p:cNvSpPr>
            <a:spLocks noGrp="1"/>
          </p:cNvSpPr>
          <p:nvPr>
            <p:ph idx="1"/>
          </p:nvPr>
        </p:nvSpPr>
        <p:spPr>
          <a:xfrm>
            <a:off x="1295400" y="1524000"/>
            <a:ext cx="7772400" cy="4800600"/>
          </a:xfrm>
        </p:spPr>
        <p:txBody>
          <a:bodyPr/>
          <a:lstStyle/>
          <a:p>
            <a:pPr>
              <a:lnSpc>
                <a:spcPct val="150000"/>
              </a:lnSpc>
            </a:pPr>
            <a:r>
              <a:rPr lang="en-US" dirty="0"/>
              <a:t>Magazines: Stone Soup, Cricket, Highlights</a:t>
            </a:r>
          </a:p>
          <a:p>
            <a:pPr>
              <a:lnSpc>
                <a:spcPct val="150000"/>
              </a:lnSpc>
            </a:pPr>
            <a:r>
              <a:rPr lang="en-US" dirty="0"/>
              <a:t>Contests– PBS Kids, Scholastic</a:t>
            </a:r>
          </a:p>
          <a:p>
            <a:pPr>
              <a:lnSpc>
                <a:spcPct val="150000"/>
              </a:lnSpc>
            </a:pPr>
            <a:r>
              <a:rPr lang="en-US" dirty="0"/>
              <a:t>School newspapers/community papers</a:t>
            </a:r>
          </a:p>
          <a:p>
            <a:pPr>
              <a:lnSpc>
                <a:spcPct val="150000"/>
              </a:lnSpc>
            </a:pPr>
            <a:r>
              <a:rPr lang="en-US" dirty="0"/>
              <a:t>Blurb/</a:t>
            </a:r>
            <a:r>
              <a:rPr lang="en-US" dirty="0" err="1"/>
              <a:t>StoryBird</a:t>
            </a:r>
            <a:r>
              <a:rPr lang="en-US" dirty="0"/>
              <a:t> to make as gifts</a:t>
            </a:r>
          </a:p>
          <a:p>
            <a:pPr>
              <a:lnSpc>
                <a:spcPct val="150000"/>
              </a:lnSpc>
            </a:pPr>
            <a:r>
              <a:rPr lang="en-US" dirty="0" err="1"/>
              <a:t>WattPad</a:t>
            </a:r>
            <a:endParaRPr lang="en-US" dirty="0"/>
          </a:p>
          <a:p>
            <a:pPr>
              <a:lnSpc>
                <a:spcPct val="150000"/>
              </a:lnSpc>
            </a:pPr>
            <a:r>
              <a:rPr lang="en-US" dirty="0"/>
              <a:t>Treat class assignments as opportunities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Discovering Ideas:</a:t>
            </a:r>
          </a:p>
        </p:txBody>
      </p:sp>
      <p:pic>
        <p:nvPicPr>
          <p:cNvPr id="4" name="Content Placeholder 3" descr="light-bulb-1246043_1920 pixabay unsplash.jpg"/>
          <p:cNvPicPr>
            <a:picLocks noGrp="1" noChangeAspect="1"/>
          </p:cNvPicPr>
          <p:nvPr>
            <p:ph idx="1"/>
          </p:nvPr>
        </p:nvPicPr>
        <p:blipFill>
          <a:blip r:embed="rId3" cstate="print"/>
          <a:stretch>
            <a:fillRect/>
          </a:stretch>
        </p:blipFill>
        <p:spPr>
          <a:xfrm>
            <a:off x="2331720" y="1943100"/>
            <a:ext cx="5852160" cy="3886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Discovering Ideas</a:t>
            </a:r>
          </a:p>
        </p:txBody>
      </p:sp>
      <p:sp>
        <p:nvSpPr>
          <p:cNvPr id="3" name="Content Placeholder 2"/>
          <p:cNvSpPr>
            <a:spLocks noGrp="1"/>
          </p:cNvSpPr>
          <p:nvPr>
            <p:ph idx="1"/>
          </p:nvPr>
        </p:nvSpPr>
        <p:spPr/>
        <p:txBody>
          <a:bodyPr/>
          <a:lstStyle/>
          <a:p>
            <a:r>
              <a:rPr lang="en-US" dirty="0"/>
              <a:t>Boost your creativity– journaling, doodling, walking, mowing the lawn.</a:t>
            </a:r>
          </a:p>
          <a:p>
            <a:endParaRPr lang="en-US" dirty="0"/>
          </a:p>
        </p:txBody>
      </p:sp>
    </p:spTree>
  </p:cSld>
  <p:clrMapOvr>
    <a:masterClrMapping/>
  </p:clrMapOvr>
</p:sld>
</file>

<file path=ppt/theme/theme1.xml><?xml version="1.0" encoding="utf-8"?>
<a:theme xmlns:a="http://schemas.openxmlformats.org/drawingml/2006/main" name="Lock and key design template">
  <a:themeElements>
    <a:clrScheme name="Office Theme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6666FF"/>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6666FF"/>
        </a:folHlink>
      </a:clrScheme>
      <a:clrMap bg1="dk2" tx1="lt1" bg2="dk1" tx2="lt2" accent1="accent1" accent2="accent2" accent3="accent3" accent4="accent4" accent5="accent5" accent6="accent6" hlink="hlink" folHlink="folHlink"/>
    </a:extraClrScheme>
    <a:extraClrScheme>
      <a:clrScheme name="Office Theme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0000"/>
        </a:dk1>
        <a:lt1>
          <a:srgbClr val="FFFFCC"/>
        </a:lt1>
        <a:dk2>
          <a:srgbClr val="FF9933"/>
        </a:dk2>
        <a:lt2>
          <a:srgbClr val="FFCC00"/>
        </a:lt2>
        <a:accent1>
          <a:srgbClr val="FF9900"/>
        </a:accent1>
        <a:accent2>
          <a:srgbClr val="330099"/>
        </a:accent2>
        <a:accent3>
          <a:srgbClr val="FFCAAD"/>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Office Theme 5">
        <a:dk1>
          <a:srgbClr val="003300"/>
        </a:dk1>
        <a:lt1>
          <a:srgbClr val="FFFFCC"/>
        </a:lt1>
        <a:dk2>
          <a:srgbClr val="999933"/>
        </a:dk2>
        <a:lt2>
          <a:srgbClr val="CCCC00"/>
        </a:lt2>
        <a:accent1>
          <a:srgbClr val="CC9900"/>
        </a:accent1>
        <a:accent2>
          <a:srgbClr val="330099"/>
        </a:accent2>
        <a:accent3>
          <a:srgbClr val="CACAAD"/>
        </a:accent3>
        <a:accent4>
          <a:srgbClr val="DADAAE"/>
        </a:accent4>
        <a:accent5>
          <a:srgbClr val="E2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Office Theme 6">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Lock and key design template</Template>
  <TotalTime>354</TotalTime>
  <Words>2462</Words>
  <Application>Microsoft Office PowerPoint</Application>
  <PresentationFormat>On-screen Show (4:3)</PresentationFormat>
  <Paragraphs>233</Paragraphs>
  <Slides>41</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Times New Roman</vt:lpstr>
      <vt:lpstr>Lock and key design template</vt:lpstr>
      <vt:lpstr>Unlocking Your Story</vt:lpstr>
      <vt:lpstr>About Amy</vt:lpstr>
      <vt:lpstr>My Writing Experience</vt:lpstr>
      <vt:lpstr>My Published Books</vt:lpstr>
      <vt:lpstr>The World of Aluvia series</vt:lpstr>
      <vt:lpstr>SHORTCUTS</vt:lpstr>
      <vt:lpstr>Ways to Share Your Writing:</vt:lpstr>
      <vt:lpstr>Discovering Ideas:</vt:lpstr>
      <vt:lpstr>Discovering Ideas</vt:lpstr>
      <vt:lpstr>Discovering Ideas</vt:lpstr>
      <vt:lpstr>Discovering Ideas</vt:lpstr>
      <vt:lpstr>Discovering Ideas</vt:lpstr>
      <vt:lpstr>Discovering Ideas</vt:lpstr>
      <vt:lpstr>Overcoming the Blank Page</vt:lpstr>
      <vt:lpstr>Overcoming the Blank Page</vt:lpstr>
      <vt:lpstr>Overcoming the Blank Page</vt:lpstr>
      <vt:lpstr>Overcoming the Blank Page</vt:lpstr>
      <vt:lpstr>Overcoming the Blank Page</vt:lpstr>
      <vt:lpstr>Overcoming the Blank Page</vt:lpstr>
      <vt:lpstr>Overcoming the Blank Page</vt:lpstr>
      <vt:lpstr>Overcoming the Blank Page</vt:lpstr>
      <vt:lpstr>Start at the Right Place</vt:lpstr>
      <vt:lpstr>Start at the Right Place</vt:lpstr>
      <vt:lpstr>Include KEY Information</vt:lpstr>
      <vt:lpstr>Include KEY Information</vt:lpstr>
      <vt:lpstr>Include KEY Information</vt:lpstr>
      <vt:lpstr>Keys to Good Writing</vt:lpstr>
      <vt:lpstr>Keys to Good Writing</vt:lpstr>
      <vt:lpstr>Keys to Good Writing</vt:lpstr>
      <vt:lpstr>Keys to Good Writing</vt:lpstr>
      <vt:lpstr>Keys to Good Writing</vt:lpstr>
      <vt:lpstr>Keys to Good Writing</vt:lpstr>
      <vt:lpstr>Keys to Good Writing</vt:lpstr>
      <vt:lpstr>Keys to Good Writing</vt:lpstr>
      <vt:lpstr>Pitfalls and Traps to Avoid</vt:lpstr>
      <vt:lpstr>Pitfalls and Traps to Avoid</vt:lpstr>
      <vt:lpstr>Any Questions?</vt:lpstr>
      <vt:lpstr>Some of my favorite MG Books</vt:lpstr>
      <vt:lpstr>Some favorite upper MG books</vt:lpstr>
      <vt:lpstr>Some of my favorite YA books</vt:lpstr>
      <vt:lpstr>Thanks! Stay in touch!</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Your Story</dc:title>
  <dc:creator>Amy Bearce</dc:creator>
  <cp:lastModifiedBy>Amy Bearce</cp:lastModifiedBy>
  <cp:revision>28</cp:revision>
  <cp:lastPrinted>1601-01-01T00:00:00Z</cp:lastPrinted>
  <dcterms:created xsi:type="dcterms:W3CDTF">2017-02-20T07:57:13Z</dcterms:created>
  <dcterms:modified xsi:type="dcterms:W3CDTF">2019-05-01T18:49:00Z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TC010690361033</vt:lpwstr>
  </property>
</Properties>
</file>